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9144000" cy="5143500" type="screen16x9"/>
  <p:notesSz cx="6858000" cy="9144000"/>
  <p:embeddedFontLst>
    <p:embeddedFont>
      <p:font typeface="Century Gothic" panose="020B0502020202020204" pitchFamily="34" charset="0"/>
      <p:regular r:id="rId26"/>
      <p:bold r:id="rId27"/>
      <p:italic r:id="rId28"/>
      <p:boldItalic r:id="rId29"/>
    </p:embeddedFont>
    <p:embeddedFont>
      <p:font typeface="Exo 2" panose="020B0604020202020204" charset="0"/>
      <p:regular r:id="rId30"/>
      <p:bold r:id="rId31"/>
      <p:italic r:id="rId32"/>
      <p:boldItalic r:id="rId33"/>
    </p:embeddedFont>
    <p:embeddedFont>
      <p:font typeface="Fira Sans Extra Condensed Medium" panose="020B0604020202020204" charset="0"/>
      <p:regular r:id="rId34"/>
      <p:bold r:id="rId35"/>
      <p:italic r:id="rId36"/>
      <p:boldItalic r:id="rId37"/>
    </p:embeddedFont>
    <p:embeddedFont>
      <p:font typeface="Georgia" panose="02040502050405020303" pitchFamily="18" charset="0"/>
      <p:regular r:id="rId38"/>
      <p:bold r:id="rId39"/>
      <p:italic r:id="rId40"/>
      <p:boldItalic r:id="rId41"/>
    </p:embeddedFont>
    <p:embeddedFont>
      <p:font typeface="Gill Sans" panose="020B0502020104020203" pitchFamily="34" charset="0"/>
      <p:regular r:id="rId42"/>
    </p:embeddedFont>
    <p:embeddedFont>
      <p:font typeface="Quattrocento Sans" panose="020B0502050000020003" pitchFamily="34" charset="0"/>
      <p:regular r:id="rId43"/>
      <p:bold r:id="rId44"/>
      <p:italic r:id="rId45"/>
      <p:boldItalic r:id="rId46"/>
    </p:embeddedFont>
    <p:embeddedFont>
      <p:font typeface="Roboto Condensed" panose="02000000000000000000" pitchFamily="2" charset="0"/>
      <p:regular r:id="rId47"/>
      <p:bold r:id="rId48"/>
      <p:italic r:id="rId49"/>
      <p:boldItalic r:id="rId50"/>
    </p:embeddedFont>
    <p:embeddedFont>
      <p:font typeface="Roboto Condensed Light" panose="02000000000000000000" pitchFamily="2" charset="0"/>
      <p:regular r:id="rId51"/>
      <p:bold r:id="rId52"/>
      <p:italic r:id="rId53"/>
      <p:boldItalic r:id="rId54"/>
    </p:embeddedFont>
    <p:embeddedFont>
      <p:font typeface="Squada One" panose="020B0604020202020204" charset="0"/>
      <p:regular r:id="rId5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545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F8E3A14-15F2-4BE1-953A-E05AE95CD0C1}">
  <a:tblStyle styleId="{DF8E3A14-15F2-4BE1-953A-E05AE95CD0C1}" styleName="Table_0">
    <a:wholeTbl>
      <a:tcTxStyle b="off" i="off">
        <a:font>
          <a:latin typeface="Segoe UI Light"/>
          <a:ea typeface="Segoe UI Light"/>
          <a:cs typeface="Segoe UI Light"/>
        </a:font>
        <a:schemeClr val="dk1"/>
      </a:tcTxStyle>
      <a:tcStyle>
        <a:tcBdr>
          <a:left>
            <a:ln w="127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chemeClr val="lt1"/>
          </a:solidFill>
        </a:fill>
      </a:tcStyle>
    </a:wholeTbl>
    <a:band1H>
      <a:tcTxStyle/>
      <a:tcStyle>
        <a:tcBdr/>
        <a:fill>
          <a:solidFill>
            <a:srgbClr val="E6F1F5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E6F1F5"/>
          </a:solidFill>
        </a:fill>
      </a:tcStyle>
    </a:band1V>
    <a:band2V>
      <a:tcTxStyle/>
      <a:tcStyle>
        <a:tcBdr/>
      </a:tcStyle>
    </a:band2V>
    <a:lastCol>
      <a:tcTxStyle b="on" i="off"/>
      <a:tcStyle>
        <a:tcBdr/>
      </a:tcStyle>
    </a:lastCol>
    <a:firstCol>
      <a:tcTxStyle b="on" i="off"/>
      <a:tcStyle>
        <a:tcBdr/>
      </a:tcStyle>
    </a:firstCol>
    <a:lastRow>
      <a:tcTxStyle b="on" i="off"/>
      <a:tcStyle>
        <a:tcBdr>
          <a:top>
            <a:ln w="508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l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Segoe UI Light"/>
          <a:ea typeface="Segoe UI Light"/>
          <a:cs typeface="Segoe UI Light"/>
        </a:font>
        <a:schemeClr val="lt1"/>
      </a:tcTxStyle>
      <a:tcStyle>
        <a:tcBdr/>
        <a:fill>
          <a:solidFill>
            <a:schemeClr val="accent3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4" y="72"/>
      </p:cViewPr>
      <p:guideLst>
        <p:guide orient="horz" pos="1545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font" Target="fonts/font14.fntdata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42" Type="http://schemas.openxmlformats.org/officeDocument/2006/relationships/font" Target="fonts/font17.fntdata"/><Relationship Id="rId47" Type="http://schemas.openxmlformats.org/officeDocument/2006/relationships/font" Target="fonts/font22.fntdata"/><Relationship Id="rId50" Type="http://schemas.openxmlformats.org/officeDocument/2006/relationships/font" Target="fonts/font25.fntdata"/><Relationship Id="rId55" Type="http://schemas.openxmlformats.org/officeDocument/2006/relationships/font" Target="fonts/font30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4.fntdata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font" Target="fonts/font15.fntdata"/><Relationship Id="rId45" Type="http://schemas.openxmlformats.org/officeDocument/2006/relationships/font" Target="fonts/font20.fntdata"/><Relationship Id="rId53" Type="http://schemas.openxmlformats.org/officeDocument/2006/relationships/font" Target="fonts/font28.fntdata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43" Type="http://schemas.openxmlformats.org/officeDocument/2006/relationships/font" Target="fonts/font18.fntdata"/><Relationship Id="rId48" Type="http://schemas.openxmlformats.org/officeDocument/2006/relationships/font" Target="fonts/font23.fntdata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26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font" Target="fonts/font13.fntdata"/><Relationship Id="rId46" Type="http://schemas.openxmlformats.org/officeDocument/2006/relationships/font" Target="fonts/font21.fntdata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16.fntdata"/><Relationship Id="rId54" Type="http://schemas.openxmlformats.org/officeDocument/2006/relationships/font" Target="fonts/font2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49" Type="http://schemas.openxmlformats.org/officeDocument/2006/relationships/font" Target="fonts/font24.fntdata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font" Target="fonts/font6.fntdata"/><Relationship Id="rId44" Type="http://schemas.openxmlformats.org/officeDocument/2006/relationships/font" Target="fonts/font19.fntdata"/><Relationship Id="rId52" Type="http://schemas.openxmlformats.org/officeDocument/2006/relationships/font" Target="fonts/font2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19b5109297b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0" name="Google Shape;140;g19b5109297b_1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1" name="Google Shape;141;g19b5109297b_1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9f14306e8f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4" name="Google Shape;244;g19f14306e8f_0_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g19f14306e8f_0_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9b5109297b_0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0" name="Google Shape;250;g19b5109297b_0_1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g19b5109297b_0_13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19b5109297b_6_2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0" name="Google Shape;260;g19b5109297b_6_2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g19b5109297b_6_28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19b5109297b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0" name="Google Shape;270;g19b5109297b_0_10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g19b5109297b_0_10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19b786319e6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2" name="Google Shape;282;g19b786319e6_0_5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g19b786319e6_0_5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19b786319e6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1" name="Google Shape;291;g19b786319e6_0_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g19b786319e6_0_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19f14306e8f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1" name="Google Shape;301;g19f14306e8f_0_6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g19f14306e8f_0_6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19b786319e6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3" name="Google Shape;323;g19b786319e6_0_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g19b786319e6_0_3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19f14306e8f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3" name="Google Shape;333;g19f14306e8f_0_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334;g19f14306e8f_0_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19b786319e6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3" name="Google Shape;343;g19b786319e6_0_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g19b786319e6_0_2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9b5109297b_1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5" name="Google Shape;155;g19b5109297b_1_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6" name="Google Shape;156;g19b5109297b_1_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19b786319e6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9" name="Google Shape;349;g19b786319e6_0_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g19b786319e6_0_3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19f14306e8f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9" name="Google Shape;359;g19f14306e8f_0_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g19f14306e8f_0_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19b5109297b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19b5109297b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19b5109297b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4" name="Google Shape;374;g19b5109297b_0_6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g19b5109297b_0_6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9b5109297b_1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5" name="Google Shape;165;g19b5109297b_1_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6" name="Google Shape;166;g19b5109297b_1_3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19b5109297b_6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9" name="Google Shape;199;g19b5109297b_6_5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g19b5109297b_6_5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9b5109297b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5" name="Google Shape;205;g19b5109297b_0_1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g19b5109297b_0_12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19b786319e6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4" name="Google Shape;214;g19b786319e6_0_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g19b786319e6_0_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9b786319e6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9b786319e6_0_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g19b786319e6_0_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9b5109297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9b5109297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g19b5109297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9f14306e8f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5" name="Google Shape;235;g19f14306e8f_0_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g19f14306e8f_0_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>
  <p:cSld name="CUSTOM_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135981" y="1393699"/>
            <a:ext cx="68868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3670681" y="2933522"/>
            <a:ext cx="43521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3">
  <p:cSld name="CUSTOM_2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1"/>
          <p:cNvSpPr txBox="1">
            <a:spLocks noGrp="1"/>
          </p:cNvSpPr>
          <p:nvPr>
            <p:ph type="ctrTitle"/>
          </p:nvPr>
        </p:nvSpPr>
        <p:spPr>
          <a:xfrm flipH="1">
            <a:off x="2754543" y="1347038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6" name="Google Shape;66;p11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4970943" y="1035213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7" name="Google Shape;67;p11"/>
          <p:cNvSpPr txBox="1">
            <a:spLocks noGrp="1"/>
          </p:cNvSpPr>
          <p:nvPr>
            <p:ph type="subTitle" idx="1"/>
          </p:nvPr>
        </p:nvSpPr>
        <p:spPr>
          <a:xfrm>
            <a:off x="3725343" y="2742989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x Columns">
  <p:cSld name="CUSTOM_2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2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0" name="Google Shape;70;p12"/>
          <p:cNvSpPr txBox="1">
            <a:spLocks noGrp="1"/>
          </p:cNvSpPr>
          <p:nvPr>
            <p:ph type="ctrTitle" idx="2"/>
          </p:nvPr>
        </p:nvSpPr>
        <p:spPr>
          <a:xfrm>
            <a:off x="464478" y="1806500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12"/>
          <p:cNvSpPr txBox="1">
            <a:spLocks noGrp="1"/>
          </p:cNvSpPr>
          <p:nvPr>
            <p:ph type="subTitle" idx="1"/>
          </p:nvPr>
        </p:nvSpPr>
        <p:spPr>
          <a:xfrm>
            <a:off x="616128" y="2100749"/>
            <a:ext cx="1477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72" name="Google Shape;72;p12"/>
          <p:cNvSpPr txBox="1">
            <a:spLocks noGrp="1"/>
          </p:cNvSpPr>
          <p:nvPr>
            <p:ph type="ctrTitle" idx="3"/>
          </p:nvPr>
        </p:nvSpPr>
        <p:spPr>
          <a:xfrm>
            <a:off x="2077426" y="1806500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73" name="Google Shape;73;p12"/>
          <p:cNvSpPr txBox="1">
            <a:spLocks noGrp="1"/>
          </p:cNvSpPr>
          <p:nvPr>
            <p:ph type="subTitle" idx="4"/>
          </p:nvPr>
        </p:nvSpPr>
        <p:spPr>
          <a:xfrm>
            <a:off x="2229076" y="2100749"/>
            <a:ext cx="1477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74" name="Google Shape;74;p12"/>
          <p:cNvSpPr txBox="1">
            <a:spLocks noGrp="1"/>
          </p:cNvSpPr>
          <p:nvPr>
            <p:ph type="ctrTitle" idx="5"/>
          </p:nvPr>
        </p:nvSpPr>
        <p:spPr>
          <a:xfrm>
            <a:off x="3690375" y="1806500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75" name="Google Shape;75;p12"/>
          <p:cNvSpPr txBox="1">
            <a:spLocks noGrp="1"/>
          </p:cNvSpPr>
          <p:nvPr>
            <p:ph type="subTitle" idx="6"/>
          </p:nvPr>
        </p:nvSpPr>
        <p:spPr>
          <a:xfrm>
            <a:off x="3842025" y="2100749"/>
            <a:ext cx="1477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ctrTitle" idx="7"/>
          </p:nvPr>
        </p:nvSpPr>
        <p:spPr>
          <a:xfrm>
            <a:off x="3707117" y="3549862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subTitle" idx="8"/>
          </p:nvPr>
        </p:nvSpPr>
        <p:spPr>
          <a:xfrm>
            <a:off x="3858772" y="3890201"/>
            <a:ext cx="1477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ctrTitle" idx="9"/>
          </p:nvPr>
        </p:nvSpPr>
        <p:spPr>
          <a:xfrm>
            <a:off x="5343519" y="3549862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ubTitle" idx="13"/>
          </p:nvPr>
        </p:nvSpPr>
        <p:spPr>
          <a:xfrm>
            <a:off x="5500261" y="3890201"/>
            <a:ext cx="1477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ctrTitle" idx="14"/>
          </p:nvPr>
        </p:nvSpPr>
        <p:spPr>
          <a:xfrm>
            <a:off x="6979921" y="3549862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subTitle" idx="15"/>
          </p:nvPr>
        </p:nvSpPr>
        <p:spPr>
          <a:xfrm>
            <a:off x="7141750" y="3890201"/>
            <a:ext cx="14568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">
  <p:cSld name="CUSTOM_25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ctrTitle" idx="2"/>
          </p:nvPr>
        </p:nvSpPr>
        <p:spPr>
          <a:xfrm>
            <a:off x="1741950" y="2846700"/>
            <a:ext cx="12579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subTitle" idx="1"/>
          </p:nvPr>
        </p:nvSpPr>
        <p:spPr>
          <a:xfrm>
            <a:off x="1741950" y="1650025"/>
            <a:ext cx="21573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3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ctrTitle" idx="3"/>
          </p:nvPr>
        </p:nvSpPr>
        <p:spPr>
          <a:xfrm>
            <a:off x="5633751" y="3635300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subTitle" idx="4"/>
          </p:nvPr>
        </p:nvSpPr>
        <p:spPr>
          <a:xfrm>
            <a:off x="5256958" y="2440056"/>
            <a:ext cx="21573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3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2">
  <p:cSld name="CUSTOM_15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4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4">
  <p:cSld name="CUSTOM_2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5"/>
          <p:cNvSpPr txBox="1">
            <a:spLocks noGrp="1"/>
          </p:cNvSpPr>
          <p:nvPr>
            <p:ph type="ctrTitle"/>
          </p:nvPr>
        </p:nvSpPr>
        <p:spPr>
          <a:xfrm flipH="1">
            <a:off x="1180003" y="1347038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2" name="Google Shape;92;p15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1180003" y="1035213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93" name="Google Shape;93;p15"/>
          <p:cNvSpPr txBox="1">
            <a:spLocks noGrp="1"/>
          </p:cNvSpPr>
          <p:nvPr>
            <p:ph type="subTitle" idx="1"/>
          </p:nvPr>
        </p:nvSpPr>
        <p:spPr>
          <a:xfrm>
            <a:off x="1180003" y="2742989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s">
  <p:cSld name="CUSTOM_28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6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6" name="Google Shape;96;p16"/>
          <p:cNvSpPr txBox="1">
            <a:spLocks noGrp="1"/>
          </p:cNvSpPr>
          <p:nvPr>
            <p:ph type="ctrTitle" idx="2"/>
          </p:nvPr>
        </p:nvSpPr>
        <p:spPr>
          <a:xfrm>
            <a:off x="2285760" y="1652042"/>
            <a:ext cx="17931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97" name="Google Shape;97;p16"/>
          <p:cNvSpPr txBox="1">
            <a:spLocks noGrp="1"/>
          </p:cNvSpPr>
          <p:nvPr>
            <p:ph type="subTitle" idx="1"/>
          </p:nvPr>
        </p:nvSpPr>
        <p:spPr>
          <a:xfrm>
            <a:off x="2285760" y="1946292"/>
            <a:ext cx="1708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98" name="Google Shape;98;p16"/>
          <p:cNvSpPr txBox="1">
            <a:spLocks noGrp="1"/>
          </p:cNvSpPr>
          <p:nvPr>
            <p:ph type="ctrTitle" idx="3"/>
          </p:nvPr>
        </p:nvSpPr>
        <p:spPr>
          <a:xfrm>
            <a:off x="2285760" y="3570573"/>
            <a:ext cx="17931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99" name="Google Shape;99;p16"/>
          <p:cNvSpPr txBox="1">
            <a:spLocks noGrp="1"/>
          </p:cNvSpPr>
          <p:nvPr>
            <p:ph type="subTitle" idx="4"/>
          </p:nvPr>
        </p:nvSpPr>
        <p:spPr>
          <a:xfrm>
            <a:off x="2285760" y="3864823"/>
            <a:ext cx="1708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00" name="Google Shape;100;p16"/>
          <p:cNvSpPr txBox="1">
            <a:spLocks noGrp="1"/>
          </p:cNvSpPr>
          <p:nvPr>
            <p:ph type="ctrTitle" idx="5"/>
          </p:nvPr>
        </p:nvSpPr>
        <p:spPr>
          <a:xfrm>
            <a:off x="5047297" y="1652042"/>
            <a:ext cx="17931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01" name="Google Shape;101;p16"/>
          <p:cNvSpPr txBox="1">
            <a:spLocks noGrp="1"/>
          </p:cNvSpPr>
          <p:nvPr>
            <p:ph type="subTitle" idx="6"/>
          </p:nvPr>
        </p:nvSpPr>
        <p:spPr>
          <a:xfrm>
            <a:off x="5047299" y="1946292"/>
            <a:ext cx="17931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02" name="Google Shape;102;p16"/>
          <p:cNvSpPr txBox="1">
            <a:spLocks noGrp="1"/>
          </p:cNvSpPr>
          <p:nvPr>
            <p:ph type="ctrTitle" idx="7"/>
          </p:nvPr>
        </p:nvSpPr>
        <p:spPr>
          <a:xfrm>
            <a:off x="5047297" y="3570573"/>
            <a:ext cx="17931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03" name="Google Shape;103;p16"/>
          <p:cNvSpPr txBox="1">
            <a:spLocks noGrp="1"/>
          </p:cNvSpPr>
          <p:nvPr>
            <p:ph type="subTitle" idx="8"/>
          </p:nvPr>
        </p:nvSpPr>
        <p:spPr>
          <a:xfrm>
            <a:off x="5047299" y="3864823"/>
            <a:ext cx="17931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">
  <p:cSld name="CUSTOM_29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7"/>
          <p:cNvSpPr txBox="1">
            <a:spLocks noGrp="1"/>
          </p:cNvSpPr>
          <p:nvPr>
            <p:ph type="ctrTitle"/>
          </p:nvPr>
        </p:nvSpPr>
        <p:spPr>
          <a:xfrm flipH="1">
            <a:off x="1193529" y="1611150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2pPr>
            <a:lvl3pPr lvl="2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3pPr>
            <a:lvl4pPr lvl="3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4pPr>
            <a:lvl5pPr lvl="4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5pPr>
            <a:lvl6pPr lvl="5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6pPr>
            <a:lvl7pPr lvl="6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7pPr>
            <a:lvl8pPr lvl="7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8pPr>
            <a:lvl9pPr lvl="8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5">
  <p:cSld name="CUSTOM_30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8"/>
          <p:cNvSpPr txBox="1">
            <a:spLocks noGrp="1"/>
          </p:cNvSpPr>
          <p:nvPr>
            <p:ph type="ctrTitle"/>
          </p:nvPr>
        </p:nvSpPr>
        <p:spPr>
          <a:xfrm flipH="1">
            <a:off x="2260329" y="2193805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8" name="Google Shape;108;p18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2260329" y="188198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09" name="Google Shape;109;p18"/>
          <p:cNvSpPr txBox="1">
            <a:spLocks noGrp="1"/>
          </p:cNvSpPr>
          <p:nvPr>
            <p:ph type="subTitle" idx="1"/>
          </p:nvPr>
        </p:nvSpPr>
        <p:spPr>
          <a:xfrm>
            <a:off x="2260329" y="3476054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3">
  <p:cSld name="CUSTOM_15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9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4">
  <p:cSld name="CUSTOM_15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0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3385875" y="2098650"/>
            <a:ext cx="23724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ctrTitle" idx="2"/>
          </p:nvPr>
        </p:nvSpPr>
        <p:spPr>
          <a:xfrm>
            <a:off x="390296" y="201653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690446" y="656478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3" hasCustomPrompt="1"/>
          </p:nvPr>
        </p:nvSpPr>
        <p:spPr>
          <a:xfrm>
            <a:off x="2118448" y="54444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4" hasCustomPrompt="1"/>
          </p:nvPr>
        </p:nvSpPr>
        <p:spPr>
          <a:xfrm>
            <a:off x="2105406" y="151580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5" hasCustomPrompt="1"/>
          </p:nvPr>
        </p:nvSpPr>
        <p:spPr>
          <a:xfrm>
            <a:off x="2105406" y="248716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>
            <a:spLocks noGrp="1"/>
          </p:cNvSpPr>
          <p:nvPr>
            <p:ph type="title" idx="6" hasCustomPrompt="1"/>
          </p:nvPr>
        </p:nvSpPr>
        <p:spPr>
          <a:xfrm>
            <a:off x="5922008" y="2092638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 txBox="1">
            <a:spLocks noGrp="1"/>
          </p:cNvSpPr>
          <p:nvPr>
            <p:ph type="title" idx="7" hasCustomPrompt="1"/>
          </p:nvPr>
        </p:nvSpPr>
        <p:spPr>
          <a:xfrm>
            <a:off x="5922008" y="3112336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0" name="Google Shape;20;p3"/>
          <p:cNvSpPr txBox="1">
            <a:spLocks noGrp="1"/>
          </p:cNvSpPr>
          <p:nvPr>
            <p:ph type="title" idx="8" hasCustomPrompt="1"/>
          </p:nvPr>
        </p:nvSpPr>
        <p:spPr>
          <a:xfrm>
            <a:off x="5922008" y="4132033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>
            <a:spLocks noGrp="1"/>
          </p:cNvSpPr>
          <p:nvPr>
            <p:ph type="ctrTitle" idx="9"/>
          </p:nvPr>
        </p:nvSpPr>
        <p:spPr>
          <a:xfrm>
            <a:off x="390296" y="1167854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ubTitle" idx="13"/>
          </p:nvPr>
        </p:nvSpPr>
        <p:spPr>
          <a:xfrm>
            <a:off x="690446" y="1622677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ctrTitle" idx="14"/>
          </p:nvPr>
        </p:nvSpPr>
        <p:spPr>
          <a:xfrm>
            <a:off x="390296" y="2141336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ubTitle" idx="15"/>
          </p:nvPr>
        </p:nvSpPr>
        <p:spPr>
          <a:xfrm>
            <a:off x="690446" y="2596156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ctrTitle" idx="16"/>
          </p:nvPr>
        </p:nvSpPr>
        <p:spPr>
          <a:xfrm>
            <a:off x="6811558" y="1775180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ubTitle" idx="17"/>
          </p:nvPr>
        </p:nvSpPr>
        <p:spPr>
          <a:xfrm>
            <a:off x="6811558" y="2230005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ctrTitle" idx="18"/>
          </p:nvPr>
        </p:nvSpPr>
        <p:spPr>
          <a:xfrm>
            <a:off x="6811558" y="2799095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subTitle" idx="19"/>
          </p:nvPr>
        </p:nvSpPr>
        <p:spPr>
          <a:xfrm>
            <a:off x="6811558" y="3253917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ctrTitle" idx="20"/>
          </p:nvPr>
        </p:nvSpPr>
        <p:spPr>
          <a:xfrm>
            <a:off x="6811558" y="3811353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subTitle" idx="21"/>
          </p:nvPr>
        </p:nvSpPr>
        <p:spPr>
          <a:xfrm>
            <a:off x="6811558" y="4266173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6">
  <p:cSld name="CUSTOM_3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>
            <a:spLocks noGrp="1"/>
          </p:cNvSpPr>
          <p:nvPr>
            <p:ph type="ctrTitle"/>
          </p:nvPr>
        </p:nvSpPr>
        <p:spPr>
          <a:xfrm flipH="1">
            <a:off x="1698072" y="2178475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6" name="Google Shape;116;p21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3914472" y="18666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17" name="Google Shape;117;p21"/>
          <p:cNvSpPr txBox="1">
            <a:spLocks noGrp="1"/>
          </p:cNvSpPr>
          <p:nvPr>
            <p:ph type="subTitle" idx="1"/>
          </p:nvPr>
        </p:nvSpPr>
        <p:spPr>
          <a:xfrm>
            <a:off x="2668872" y="3476054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5">
  <p:cSld name="CUSTOM_15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2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3"/>
          <p:cNvSpPr txBox="1">
            <a:spLocks noGrp="1"/>
          </p:cNvSpPr>
          <p:nvPr>
            <p:ph type="ctrTitle"/>
          </p:nvPr>
        </p:nvSpPr>
        <p:spPr>
          <a:xfrm flipH="1">
            <a:off x="1974150" y="1161000"/>
            <a:ext cx="5195700" cy="136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2" name="Google Shape;122;p23"/>
          <p:cNvSpPr txBox="1">
            <a:spLocks noGrp="1"/>
          </p:cNvSpPr>
          <p:nvPr>
            <p:ph type="subTitle" idx="1"/>
          </p:nvPr>
        </p:nvSpPr>
        <p:spPr>
          <a:xfrm>
            <a:off x="2152500" y="2494850"/>
            <a:ext cx="48390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3"/>
          <p:cNvSpPr txBox="1"/>
          <p:nvPr/>
        </p:nvSpPr>
        <p:spPr>
          <a:xfrm>
            <a:off x="625906" y="3722418"/>
            <a:ext cx="3830100" cy="17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CREDITS: This presentation template was created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including icons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and infographics &amp; images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. </a:t>
            </a:r>
            <a:endParaRPr sz="10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Please keep this slide for attribution.</a:t>
            </a:r>
            <a:endParaRPr sz="900" b="1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CUSTOM_1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 txBox="1">
            <a:spLocks noGrp="1"/>
          </p:cNvSpPr>
          <p:nvPr>
            <p:ph type="body" idx="1"/>
          </p:nvPr>
        </p:nvSpPr>
        <p:spPr>
          <a:xfrm>
            <a:off x="642050" y="2134800"/>
            <a:ext cx="5308200" cy="1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126" name="Google Shape;126;p24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CUSTOM_33">
    <p:bg>
      <p:bgPr>
        <a:noFill/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6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entury Gothic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30" name="Google Shape;130;p26"/>
          <p:cNvSpPr txBox="1"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31" name="Google Shape;131;p2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32" name="Google Shape;132;p2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33" name="Google Shape;133;p2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100"/>
            </a:lvl1pPr>
            <a:lvl2pPr marL="0" lvl="1" indent="0" algn="r">
              <a:spcBef>
                <a:spcPts val="0"/>
              </a:spcBef>
              <a:buNone/>
              <a:defRPr sz="1100"/>
            </a:lvl2pPr>
            <a:lvl3pPr marL="0" lvl="2" indent="0" algn="r">
              <a:spcBef>
                <a:spcPts val="0"/>
              </a:spcBef>
              <a:buNone/>
              <a:defRPr sz="1100"/>
            </a:lvl3pPr>
            <a:lvl4pPr marL="0" lvl="3" indent="0" algn="r">
              <a:spcBef>
                <a:spcPts val="0"/>
              </a:spcBef>
              <a:buNone/>
              <a:defRPr sz="1100"/>
            </a:lvl4pPr>
            <a:lvl5pPr marL="0" lvl="4" indent="0" algn="r">
              <a:spcBef>
                <a:spcPts val="0"/>
              </a:spcBef>
              <a:buNone/>
              <a:defRPr sz="1100"/>
            </a:lvl5pPr>
            <a:lvl6pPr marL="0" lvl="5" indent="0" algn="r">
              <a:spcBef>
                <a:spcPts val="0"/>
              </a:spcBef>
              <a:buNone/>
              <a:defRPr sz="1100"/>
            </a:lvl6pPr>
            <a:lvl7pPr marL="0" lvl="6" indent="0" algn="r">
              <a:spcBef>
                <a:spcPts val="0"/>
              </a:spcBef>
              <a:buNone/>
              <a:defRPr sz="1100"/>
            </a:lvl7pPr>
            <a:lvl8pPr marL="0" lvl="7" indent="0" algn="r">
              <a:spcBef>
                <a:spcPts val="0"/>
              </a:spcBef>
              <a:buNone/>
              <a:defRPr sz="1100"/>
            </a:lvl8pPr>
            <a:lvl9pPr marL="0" lvl="8" indent="0" algn="r">
              <a:spcBef>
                <a:spcPts val="0"/>
              </a:spcBef>
              <a:buNone/>
              <a:defRPr sz="1100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36" name="Google Shape;136;p2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37" name="Google Shape;137;p2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100"/>
            </a:lvl1pPr>
            <a:lvl2pPr marL="0" lvl="1" indent="0" algn="r">
              <a:spcBef>
                <a:spcPts val="0"/>
              </a:spcBef>
              <a:buNone/>
              <a:defRPr sz="1100"/>
            </a:lvl2pPr>
            <a:lvl3pPr marL="0" lvl="2" indent="0" algn="r">
              <a:spcBef>
                <a:spcPts val="0"/>
              </a:spcBef>
              <a:buNone/>
              <a:defRPr sz="1100"/>
            </a:lvl3pPr>
            <a:lvl4pPr marL="0" lvl="3" indent="0" algn="r">
              <a:spcBef>
                <a:spcPts val="0"/>
              </a:spcBef>
              <a:buNone/>
              <a:defRPr sz="1100"/>
            </a:lvl4pPr>
            <a:lvl5pPr marL="0" lvl="4" indent="0" algn="r">
              <a:spcBef>
                <a:spcPts val="0"/>
              </a:spcBef>
              <a:buNone/>
              <a:defRPr sz="1100"/>
            </a:lvl5pPr>
            <a:lvl6pPr marL="0" lvl="5" indent="0" algn="r">
              <a:spcBef>
                <a:spcPts val="0"/>
              </a:spcBef>
              <a:buNone/>
              <a:defRPr sz="1100"/>
            </a:lvl6pPr>
            <a:lvl7pPr marL="0" lvl="6" indent="0" algn="r">
              <a:spcBef>
                <a:spcPts val="0"/>
              </a:spcBef>
              <a:buNone/>
              <a:defRPr sz="1100"/>
            </a:lvl7pPr>
            <a:lvl8pPr marL="0" lvl="7" indent="0" algn="r">
              <a:spcBef>
                <a:spcPts val="0"/>
              </a:spcBef>
              <a:buNone/>
              <a:defRPr sz="1100"/>
            </a:lvl8pPr>
            <a:lvl9pPr marL="0" lvl="8" indent="0" algn="r">
              <a:spcBef>
                <a:spcPts val="0"/>
              </a:spcBef>
              <a:buNone/>
              <a:defRPr sz="1100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1">
  <p:cSld name="CUSTOM_18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"/>
          <p:cNvSpPr txBox="1">
            <a:spLocks noGrp="1"/>
          </p:cNvSpPr>
          <p:nvPr>
            <p:ph type="ctrTitle"/>
          </p:nvPr>
        </p:nvSpPr>
        <p:spPr>
          <a:xfrm flipH="1">
            <a:off x="1147650" y="3085150"/>
            <a:ext cx="5005500" cy="102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1147579" y="23238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4" name="Google Shape;34;p4"/>
          <p:cNvSpPr txBox="1">
            <a:spLocks noGrp="1"/>
          </p:cNvSpPr>
          <p:nvPr>
            <p:ph type="subTitle" idx="1"/>
          </p:nvPr>
        </p:nvSpPr>
        <p:spPr>
          <a:xfrm>
            <a:off x="1147575" y="4028959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title">
  <p:cSld name="CUSTOM_1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5"/>
          <p:cNvSpPr txBox="1">
            <a:spLocks noGrp="1"/>
          </p:cNvSpPr>
          <p:nvPr>
            <p:ph type="ctrTitle"/>
          </p:nvPr>
        </p:nvSpPr>
        <p:spPr>
          <a:xfrm>
            <a:off x="2638350" y="376498"/>
            <a:ext cx="38673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ubTitle" idx="1"/>
          </p:nvPr>
        </p:nvSpPr>
        <p:spPr>
          <a:xfrm>
            <a:off x="2459550" y="2314225"/>
            <a:ext cx="42249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CUSTOM_1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2">
  <p:cSld name="CUSTOM_2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ctrTitle"/>
          </p:nvPr>
        </p:nvSpPr>
        <p:spPr>
          <a:xfrm flipH="1">
            <a:off x="2747779" y="2635675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4964179" y="23238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3" name="Google Shape;43;p7"/>
          <p:cNvSpPr txBox="1">
            <a:spLocks noGrp="1"/>
          </p:cNvSpPr>
          <p:nvPr>
            <p:ph type="subTitle" idx="1"/>
          </p:nvPr>
        </p:nvSpPr>
        <p:spPr>
          <a:xfrm>
            <a:off x="3718579" y="4030481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+ photo">
  <p:cSld name="CUSTOM_2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"/>
          <p:cNvSpPr txBox="1">
            <a:spLocks noGrp="1"/>
          </p:cNvSpPr>
          <p:nvPr>
            <p:ph type="ctrTitle"/>
          </p:nvPr>
        </p:nvSpPr>
        <p:spPr>
          <a:xfrm>
            <a:off x="1600733" y="985228"/>
            <a:ext cx="26736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8"/>
          <p:cNvSpPr txBox="1">
            <a:spLocks noGrp="1"/>
          </p:cNvSpPr>
          <p:nvPr>
            <p:ph type="subTitle" idx="1"/>
          </p:nvPr>
        </p:nvSpPr>
        <p:spPr>
          <a:xfrm>
            <a:off x="1179233" y="3058425"/>
            <a:ext cx="30951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None/>
              <a:defRPr sz="1100">
                <a:solidFill>
                  <a:schemeClr val="accent6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ctrTitle" idx="2"/>
          </p:nvPr>
        </p:nvSpPr>
        <p:spPr>
          <a:xfrm>
            <a:off x="1932090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">
  <p:cSld name="CUSTOM_26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title" idx="2" hasCustomPrompt="1"/>
          </p:nvPr>
        </p:nvSpPr>
        <p:spPr>
          <a:xfrm>
            <a:off x="1086651" y="1475125"/>
            <a:ext cx="17952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1" name="Google Shape;51;p9"/>
          <p:cNvSpPr txBox="1">
            <a:spLocks noGrp="1"/>
          </p:cNvSpPr>
          <p:nvPr>
            <p:ph type="subTitle" idx="1"/>
          </p:nvPr>
        </p:nvSpPr>
        <p:spPr>
          <a:xfrm flipH="1">
            <a:off x="3481677" y="1666454"/>
            <a:ext cx="3264900" cy="3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title" idx="3" hasCustomPrompt="1"/>
          </p:nvPr>
        </p:nvSpPr>
        <p:spPr>
          <a:xfrm>
            <a:off x="2298451" y="2475350"/>
            <a:ext cx="17637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3" name="Google Shape;53;p9"/>
          <p:cNvSpPr txBox="1">
            <a:spLocks noGrp="1"/>
          </p:cNvSpPr>
          <p:nvPr>
            <p:ph type="subTitle" idx="4"/>
          </p:nvPr>
        </p:nvSpPr>
        <p:spPr>
          <a:xfrm flipH="1">
            <a:off x="4568051" y="2688425"/>
            <a:ext cx="3264900" cy="3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4" name="Google Shape;54;p9"/>
          <p:cNvSpPr txBox="1">
            <a:spLocks noGrp="1"/>
          </p:cNvSpPr>
          <p:nvPr>
            <p:ph type="title" idx="5" hasCustomPrompt="1"/>
          </p:nvPr>
        </p:nvSpPr>
        <p:spPr>
          <a:xfrm>
            <a:off x="3353176" y="3513625"/>
            <a:ext cx="17952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9"/>
          <p:cNvSpPr txBox="1">
            <a:spLocks noGrp="1"/>
          </p:cNvSpPr>
          <p:nvPr>
            <p:ph type="subTitle" idx="6"/>
          </p:nvPr>
        </p:nvSpPr>
        <p:spPr>
          <a:xfrm flipH="1">
            <a:off x="5671490" y="3709941"/>
            <a:ext cx="3264900" cy="3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">
  <p:cSld name="CUSTOM_2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0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8" name="Google Shape;58;p10"/>
          <p:cNvSpPr txBox="1">
            <a:spLocks noGrp="1"/>
          </p:cNvSpPr>
          <p:nvPr>
            <p:ph type="ctrTitle" idx="2"/>
          </p:nvPr>
        </p:nvSpPr>
        <p:spPr>
          <a:xfrm>
            <a:off x="561600" y="2804713"/>
            <a:ext cx="26736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10"/>
          <p:cNvSpPr txBox="1">
            <a:spLocks noGrp="1"/>
          </p:cNvSpPr>
          <p:nvPr>
            <p:ph type="subTitle" idx="1"/>
          </p:nvPr>
        </p:nvSpPr>
        <p:spPr>
          <a:xfrm>
            <a:off x="872450" y="3090475"/>
            <a:ext cx="20520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None/>
              <a:defRPr sz="1100">
                <a:solidFill>
                  <a:schemeClr val="accent6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60" name="Google Shape;60;p10"/>
          <p:cNvSpPr txBox="1">
            <a:spLocks noGrp="1"/>
          </p:cNvSpPr>
          <p:nvPr>
            <p:ph type="ctrTitle" idx="3"/>
          </p:nvPr>
        </p:nvSpPr>
        <p:spPr>
          <a:xfrm>
            <a:off x="3235200" y="2804713"/>
            <a:ext cx="26736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61" name="Google Shape;61;p10"/>
          <p:cNvSpPr txBox="1">
            <a:spLocks noGrp="1"/>
          </p:cNvSpPr>
          <p:nvPr>
            <p:ph type="subTitle" idx="4"/>
          </p:nvPr>
        </p:nvSpPr>
        <p:spPr>
          <a:xfrm>
            <a:off x="3462900" y="2036750"/>
            <a:ext cx="2218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None/>
              <a:defRPr sz="1100">
                <a:solidFill>
                  <a:schemeClr val="accent6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62" name="Google Shape;62;p10"/>
          <p:cNvSpPr txBox="1">
            <a:spLocks noGrp="1"/>
          </p:cNvSpPr>
          <p:nvPr>
            <p:ph type="ctrTitle" idx="5"/>
          </p:nvPr>
        </p:nvSpPr>
        <p:spPr>
          <a:xfrm>
            <a:off x="5908800" y="2804713"/>
            <a:ext cx="26736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0"/>
          <p:cNvSpPr txBox="1">
            <a:spLocks noGrp="1"/>
          </p:cNvSpPr>
          <p:nvPr>
            <p:ph type="subTitle" idx="6"/>
          </p:nvPr>
        </p:nvSpPr>
        <p:spPr>
          <a:xfrm>
            <a:off x="6136500" y="3090475"/>
            <a:ext cx="2218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None/>
              <a:defRPr sz="1100">
                <a:solidFill>
                  <a:schemeClr val="accent6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 b="1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.toronto.edu/~complingweb/data/TORGO/torgo.html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6.xml"/><Relationship Id="rId4" Type="http://schemas.openxmlformats.org/officeDocument/2006/relationships/hyperlink" Target="http://www.isle.illinois.edu/sst/data/UASpeech/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pringer.com/alert/urltracking.do?id=Le4b3ccMb22f84Sade33dd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85763"/>
        </a:solidFill>
        <a:effectLst/>
      </p:bgPr>
    </p:bg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8"/>
          <p:cNvSpPr txBox="1">
            <a:spLocks noGrp="1"/>
          </p:cNvSpPr>
          <p:nvPr>
            <p:ph type="ctrTitle"/>
          </p:nvPr>
        </p:nvSpPr>
        <p:spPr>
          <a:xfrm>
            <a:off x="428550" y="2997550"/>
            <a:ext cx="8286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Century Gothic"/>
              <a:buNone/>
            </a:pPr>
            <a:r>
              <a:rPr lang="en" sz="2600" dirty="0">
                <a:solidFill>
                  <a:srgbClr val="FFFFFF"/>
                </a:solidFill>
              </a:rPr>
              <a:t>IMPROVING INTELLIGIBILITY OF DYSARTHRIC SPEECH</a:t>
            </a:r>
            <a:endParaRPr sz="2600" dirty="0"/>
          </a:p>
        </p:txBody>
      </p:sp>
      <p:sp>
        <p:nvSpPr>
          <p:cNvPr id="144" name="Google Shape;144;p28"/>
          <p:cNvSpPr/>
          <p:nvPr/>
        </p:nvSpPr>
        <p:spPr>
          <a:xfrm>
            <a:off x="3243942" y="71102"/>
            <a:ext cx="2656115" cy="2656115"/>
          </a:xfrm>
          <a:prstGeom prst="diamond">
            <a:avLst/>
          </a:prstGeom>
          <a:noFill/>
          <a:ln w="12700" cap="flat" cmpd="sng">
            <a:solidFill>
              <a:srgbClr val="F49F2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45" name="Google Shape;145;p28"/>
          <p:cNvSpPr/>
          <p:nvPr/>
        </p:nvSpPr>
        <p:spPr>
          <a:xfrm>
            <a:off x="439357" y="1118342"/>
            <a:ext cx="1955400" cy="1955400"/>
          </a:xfrm>
          <a:prstGeom prst="diamond">
            <a:avLst/>
          </a:prstGeom>
          <a:noFill/>
          <a:ln w="12700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46" name="Google Shape;146;p28"/>
          <p:cNvSpPr/>
          <p:nvPr/>
        </p:nvSpPr>
        <p:spPr>
          <a:xfrm>
            <a:off x="89061" y="131163"/>
            <a:ext cx="2656115" cy="2656115"/>
          </a:xfrm>
          <a:prstGeom prst="diamond">
            <a:avLst/>
          </a:prstGeom>
          <a:noFill/>
          <a:ln w="12700" cap="flat" cmpd="sng">
            <a:solidFill>
              <a:srgbClr val="F49F2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47" name="Google Shape;147;p28"/>
          <p:cNvSpPr/>
          <p:nvPr/>
        </p:nvSpPr>
        <p:spPr>
          <a:xfrm>
            <a:off x="6749120" y="1179781"/>
            <a:ext cx="1955400" cy="1955400"/>
          </a:xfrm>
          <a:prstGeom prst="diamond">
            <a:avLst/>
          </a:prstGeom>
          <a:noFill/>
          <a:ln w="12700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48" name="Google Shape;148;p28"/>
          <p:cNvSpPr/>
          <p:nvPr/>
        </p:nvSpPr>
        <p:spPr>
          <a:xfrm>
            <a:off x="6398824" y="192602"/>
            <a:ext cx="2656115" cy="2656115"/>
          </a:xfrm>
          <a:prstGeom prst="diamond">
            <a:avLst/>
          </a:prstGeom>
          <a:noFill/>
          <a:ln w="12700" cap="flat" cmpd="sng">
            <a:solidFill>
              <a:srgbClr val="F49F2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49" name="Google Shape;149;p28"/>
          <p:cNvSpPr txBox="1"/>
          <p:nvPr/>
        </p:nvSpPr>
        <p:spPr>
          <a:xfrm>
            <a:off x="7748725" y="4587575"/>
            <a:ext cx="13230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ET60029</a:t>
            </a:r>
            <a:endParaRPr sz="1100" dirty="0">
              <a:solidFill>
                <a:schemeClr val="dk1"/>
              </a:solidFill>
            </a:endParaRPr>
          </a:p>
        </p:txBody>
      </p:sp>
      <p:sp>
        <p:nvSpPr>
          <p:cNvPr id="150" name="Google Shape;150;p28"/>
          <p:cNvSpPr txBox="1"/>
          <p:nvPr/>
        </p:nvSpPr>
        <p:spPr>
          <a:xfrm>
            <a:off x="3407850" y="3547925"/>
            <a:ext cx="2328300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Term Project (ET60029)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Team Transformers</a:t>
            </a:r>
            <a:endParaRPr b="1" dirty="0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151" name="Google Shape;15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76450" y="0"/>
            <a:ext cx="1467550" cy="1467550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8"/>
          <p:cNvSpPr txBox="1"/>
          <p:nvPr/>
        </p:nvSpPr>
        <p:spPr>
          <a:xfrm>
            <a:off x="3192743" y="4048269"/>
            <a:ext cx="2603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Guide: Professor Manjira Sinha</a:t>
            </a:r>
            <a:endParaRPr b="1" dirty="0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7"/>
          <p:cNvSpPr txBox="1">
            <a:spLocks noGrp="1"/>
          </p:cNvSpPr>
          <p:nvPr>
            <p:ph type="ctrTitle"/>
          </p:nvPr>
        </p:nvSpPr>
        <p:spPr>
          <a:xfrm>
            <a:off x="661500" y="2197650"/>
            <a:ext cx="7821000" cy="7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Century Gothic"/>
              <a:buNone/>
            </a:pPr>
            <a:r>
              <a:rPr lang="en" sz="5400" dirty="0"/>
              <a:t>GAN MODELLING</a:t>
            </a:r>
            <a:endParaRPr sz="54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3" name="Google Shape;253;p38"/>
          <p:cNvCxnSpPr/>
          <p:nvPr/>
        </p:nvCxnSpPr>
        <p:spPr>
          <a:xfrm>
            <a:off x="6079331" y="392174"/>
            <a:ext cx="3064800" cy="0"/>
          </a:xfrm>
          <a:prstGeom prst="straightConnector1">
            <a:avLst/>
          </a:prstGeom>
          <a:noFill/>
          <a:ln w="9525" cap="flat" cmpd="sng">
            <a:solidFill>
              <a:srgbClr val="085763"/>
            </a:solidFill>
            <a:prstDash val="solid"/>
            <a:miter lim="800000"/>
            <a:headEnd type="oval" w="med" len="med"/>
            <a:tailEnd type="none" w="sm" len="sm"/>
          </a:ln>
        </p:spPr>
      </p:cxnSp>
      <p:sp>
        <p:nvSpPr>
          <p:cNvPr id="254" name="Google Shape;254;p38"/>
          <p:cNvSpPr txBox="1"/>
          <p:nvPr/>
        </p:nvSpPr>
        <p:spPr>
          <a:xfrm>
            <a:off x="171450" y="142875"/>
            <a:ext cx="8801100" cy="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100"/>
              <a:buFont typeface="Century Gothic"/>
              <a:buNone/>
            </a:pPr>
            <a:r>
              <a:rPr lang="en" sz="2100" b="1" dirty="0">
                <a:latin typeface="Century Gothic"/>
                <a:ea typeface="Century Gothic"/>
                <a:cs typeface="Century Gothic"/>
                <a:sym typeface="Century Gothic"/>
              </a:rPr>
              <a:t>ET60029</a:t>
            </a:r>
            <a:br>
              <a:rPr lang="en" sz="2100" dirty="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sz="2100" dirty="0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255" name="Google Shape;255;p38"/>
          <p:cNvCxnSpPr/>
          <p:nvPr/>
        </p:nvCxnSpPr>
        <p:spPr>
          <a:xfrm>
            <a:off x="0" y="392174"/>
            <a:ext cx="3064800" cy="0"/>
          </a:xfrm>
          <a:prstGeom prst="straightConnector1">
            <a:avLst/>
          </a:prstGeom>
          <a:noFill/>
          <a:ln w="9525" cap="flat" cmpd="sng">
            <a:solidFill>
              <a:srgbClr val="085763"/>
            </a:solidFill>
            <a:prstDash val="solid"/>
            <a:miter lim="800000"/>
            <a:headEnd type="none" w="sm" len="sm"/>
            <a:tailEnd type="oval" w="med" len="med"/>
          </a:ln>
        </p:spPr>
      </p:cxnSp>
      <p:sp>
        <p:nvSpPr>
          <p:cNvPr id="256" name="Google Shape;256;p38"/>
          <p:cNvSpPr txBox="1"/>
          <p:nvPr/>
        </p:nvSpPr>
        <p:spPr>
          <a:xfrm>
            <a:off x="433925" y="698500"/>
            <a:ext cx="14499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u="sng" dirty="0">
                <a:latin typeface="Times New Roman" panose="02020603050405020304" pitchFamily="18" charset="0"/>
                <a:ea typeface="Arial Rounded"/>
                <a:cs typeface="Times New Roman" panose="02020603050405020304" pitchFamily="18" charset="0"/>
                <a:sym typeface="Arial Rounded"/>
              </a:rPr>
              <a:t>Dataset</a:t>
            </a:r>
            <a:r>
              <a:rPr lang="en" sz="2400" b="1" u="sng" dirty="0">
                <a:latin typeface="Arial" panose="020B0604020202020204" pitchFamily="34" charset="0"/>
                <a:ea typeface="Arial Rounded"/>
                <a:cs typeface="Arial" panose="020B0604020202020204" pitchFamily="34" charset="0"/>
                <a:sym typeface="Arial Rounded"/>
              </a:rPr>
              <a:t>:</a:t>
            </a:r>
            <a:endParaRPr sz="2400" b="1" u="sng" dirty="0">
              <a:latin typeface="Arial" panose="020B0604020202020204" pitchFamily="34" charset="0"/>
              <a:ea typeface="Arial Rounded"/>
              <a:cs typeface="Arial" panose="020B0604020202020204" pitchFamily="34" charset="0"/>
              <a:sym typeface="Arial Rounded"/>
            </a:endParaRPr>
          </a:p>
        </p:txBody>
      </p:sp>
      <p:sp>
        <p:nvSpPr>
          <p:cNvPr id="257" name="Google Shape;257;p38"/>
          <p:cNvSpPr txBox="1"/>
          <p:nvPr/>
        </p:nvSpPr>
        <p:spPr>
          <a:xfrm>
            <a:off x="433925" y="1439325"/>
            <a:ext cx="8710200" cy="323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●"/>
            </a:pPr>
            <a:r>
              <a:rPr lang="en" sz="1600" dirty="0">
                <a:latin typeface="Times New Roman"/>
                <a:ea typeface="Times New Roman"/>
                <a:cs typeface="Times New Roman"/>
                <a:sym typeface="Times New Roman"/>
              </a:rPr>
              <a:t>There are many publicly available datasets of dysarthric speech.</a:t>
            </a:r>
            <a:endParaRPr sz="16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○"/>
            </a:pPr>
            <a:r>
              <a:rPr lang="en" u="sng" dirty="0">
                <a:solidFill>
                  <a:srgbClr val="3C78D8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TORGO Database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○"/>
            </a:pPr>
            <a:r>
              <a:rPr lang="en" u="sng" dirty="0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/>
              </a:rPr>
              <a:t> </a:t>
            </a:r>
            <a:r>
              <a:rPr lang="en" u="sng" dirty="0">
                <a:solidFill>
                  <a:srgbClr val="3C78D8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UASpeech Database</a:t>
            </a:r>
            <a:endParaRPr u="sng" dirty="0">
              <a:solidFill>
                <a:srgbClr val="3C78D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●"/>
            </a:pPr>
            <a:r>
              <a:rPr lang="en" sz="1600" dirty="0">
                <a:latin typeface="Times New Roman"/>
                <a:ea typeface="Times New Roman"/>
                <a:cs typeface="Times New Roman"/>
                <a:sym typeface="Times New Roman"/>
              </a:rPr>
              <a:t>Dataset mainly contains following</a:t>
            </a:r>
            <a:endParaRPr sz="16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○"/>
            </a:pPr>
            <a:r>
              <a:rPr lang="en" dirty="0">
                <a:latin typeface="Times New Roman"/>
                <a:ea typeface="Times New Roman"/>
                <a:cs typeface="Times New Roman"/>
                <a:sym typeface="Times New Roman"/>
              </a:rPr>
              <a:t>Audio samples of person with Dysarthric voice (Dysarthric speaker)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○"/>
            </a:pPr>
            <a:r>
              <a:rPr lang="en" dirty="0">
                <a:latin typeface="Times New Roman"/>
                <a:ea typeface="Times New Roman"/>
                <a:cs typeface="Times New Roman"/>
                <a:sym typeface="Times New Roman"/>
              </a:rPr>
              <a:t>Audio samples of person with Normal voice (Normal speaker)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○"/>
            </a:pPr>
            <a:r>
              <a:rPr lang="en" dirty="0">
                <a:latin typeface="Times New Roman"/>
                <a:ea typeface="Times New Roman"/>
                <a:cs typeface="Times New Roman"/>
                <a:sym typeface="Times New Roman"/>
              </a:rPr>
              <a:t>All digits, letters, common words and Uncommon words are recorded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●"/>
            </a:pPr>
            <a:r>
              <a:rPr lang="en" sz="1600" dirty="0">
                <a:latin typeface="Times New Roman"/>
                <a:ea typeface="Times New Roman"/>
                <a:cs typeface="Times New Roman"/>
                <a:sym typeface="Times New Roman"/>
              </a:rPr>
              <a:t>We will be using TORGO Dataset for our project. Data structure is as follows</a:t>
            </a:r>
            <a:endParaRPr sz="16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○"/>
            </a:pPr>
            <a:r>
              <a:rPr lang="en" dirty="0">
                <a:latin typeface="Times New Roman"/>
                <a:ea typeface="Times New Roman"/>
                <a:cs typeface="Times New Roman"/>
                <a:sym typeface="Times New Roman"/>
              </a:rPr>
              <a:t>dysarthria_female :Female Dysarthric speech files (500 wav files) 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○"/>
            </a:pPr>
            <a:r>
              <a:rPr lang="en" dirty="0">
                <a:latin typeface="Times New Roman"/>
                <a:ea typeface="Times New Roman"/>
                <a:cs typeface="Times New Roman"/>
                <a:sym typeface="Times New Roman"/>
              </a:rPr>
              <a:t>non_dysarthria_female : Female Control speech files (500 wav files)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○"/>
            </a:pPr>
            <a:r>
              <a:rPr lang="en" dirty="0">
                <a:latin typeface="Times New Roman"/>
                <a:ea typeface="Times New Roman"/>
                <a:cs typeface="Times New Roman"/>
                <a:sym typeface="Times New Roman"/>
              </a:rPr>
              <a:t>dysarthria_male  : Male Dysarthric speech files (500 wav files)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Gill Sans"/>
              <a:buChar char="○"/>
            </a:pPr>
            <a:r>
              <a:rPr lang="en" dirty="0">
                <a:latin typeface="Times New Roman"/>
                <a:ea typeface="Times New Roman"/>
                <a:cs typeface="Times New Roman"/>
                <a:sym typeface="Times New Roman"/>
              </a:rPr>
              <a:t>non_dysarthria_male : Male Control speech files (500 wav files)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3" name="Google Shape;263;p39"/>
          <p:cNvCxnSpPr/>
          <p:nvPr/>
        </p:nvCxnSpPr>
        <p:spPr>
          <a:xfrm>
            <a:off x="6079331" y="392173"/>
            <a:ext cx="3064669" cy="0"/>
          </a:xfrm>
          <a:prstGeom prst="straightConnector1">
            <a:avLst/>
          </a:prstGeom>
          <a:noFill/>
          <a:ln w="9525" cap="flat" cmpd="sng">
            <a:solidFill>
              <a:srgbClr val="085763"/>
            </a:solidFill>
            <a:prstDash val="solid"/>
            <a:miter lim="800000"/>
            <a:headEnd type="oval" w="med" len="med"/>
            <a:tailEnd type="none" w="sm" len="sm"/>
          </a:ln>
        </p:spPr>
      </p:cxnSp>
      <p:sp>
        <p:nvSpPr>
          <p:cNvPr id="264" name="Google Shape;264;p39"/>
          <p:cNvSpPr txBox="1"/>
          <p:nvPr/>
        </p:nvSpPr>
        <p:spPr>
          <a:xfrm>
            <a:off x="171450" y="142875"/>
            <a:ext cx="8801100" cy="5816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100"/>
              <a:buFont typeface="Century Gothic"/>
              <a:buNone/>
            </a:pPr>
            <a:r>
              <a:rPr lang="en" sz="2100" b="1" dirty="0">
                <a:latin typeface="Century Gothic"/>
                <a:ea typeface="Century Gothic"/>
                <a:cs typeface="Century Gothic"/>
                <a:sym typeface="Century Gothic"/>
              </a:rPr>
              <a:t>ET60029</a:t>
            </a:r>
            <a:br>
              <a:rPr lang="en" sz="2100" dirty="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sz="2100" dirty="0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265" name="Google Shape;265;p39"/>
          <p:cNvCxnSpPr/>
          <p:nvPr/>
        </p:nvCxnSpPr>
        <p:spPr>
          <a:xfrm>
            <a:off x="0" y="392173"/>
            <a:ext cx="3064669" cy="0"/>
          </a:xfrm>
          <a:prstGeom prst="straightConnector1">
            <a:avLst/>
          </a:prstGeom>
          <a:noFill/>
          <a:ln w="9525" cap="flat" cmpd="sng">
            <a:solidFill>
              <a:srgbClr val="085763"/>
            </a:solidFill>
            <a:prstDash val="solid"/>
            <a:miter lim="800000"/>
            <a:headEnd type="none" w="sm" len="sm"/>
            <a:tailEnd type="oval" w="med" len="med"/>
          </a:ln>
        </p:spPr>
      </p:cxnSp>
      <p:sp>
        <p:nvSpPr>
          <p:cNvPr id="266" name="Google Shape;266;p39"/>
          <p:cNvSpPr txBox="1"/>
          <p:nvPr/>
        </p:nvSpPr>
        <p:spPr>
          <a:xfrm>
            <a:off x="433925" y="698500"/>
            <a:ext cx="33972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u="sng" dirty="0">
                <a:latin typeface="Times New Roman" panose="02020603050405020304" pitchFamily="18" charset="0"/>
                <a:ea typeface="Arial Rounded"/>
                <a:cs typeface="Times New Roman" panose="02020603050405020304" pitchFamily="18" charset="0"/>
                <a:sym typeface="Arial Rounded"/>
              </a:rPr>
              <a:t>Data</a:t>
            </a:r>
            <a:r>
              <a:rPr lang="en" sz="2400" b="1" u="sng" dirty="0">
                <a:latin typeface="Arial" panose="020B0604020202020204" pitchFamily="34" charset="0"/>
                <a:ea typeface="Arial Rounded"/>
                <a:cs typeface="Arial" panose="020B0604020202020204" pitchFamily="34" charset="0"/>
                <a:sym typeface="Arial Rounded"/>
              </a:rPr>
              <a:t> </a:t>
            </a:r>
            <a:r>
              <a:rPr lang="en" sz="2400" b="1" u="sng" dirty="0">
                <a:latin typeface="Times New Roman" panose="02020603050405020304" pitchFamily="18" charset="0"/>
                <a:ea typeface="Arial Rounded"/>
                <a:cs typeface="Times New Roman" panose="02020603050405020304" pitchFamily="18" charset="0"/>
                <a:sym typeface="Arial Rounded"/>
              </a:rPr>
              <a:t>Preprocessing</a:t>
            </a:r>
            <a:r>
              <a:rPr lang="en" sz="2400" b="1" u="sng" dirty="0">
                <a:latin typeface="Arial" panose="020B0604020202020204" pitchFamily="34" charset="0"/>
                <a:ea typeface="Arial Rounded"/>
                <a:cs typeface="Arial" panose="020B0604020202020204" pitchFamily="34" charset="0"/>
                <a:sym typeface="Arial Rounded"/>
              </a:rPr>
              <a:t>:</a:t>
            </a:r>
            <a:endParaRPr sz="2400" b="1" u="sng" dirty="0">
              <a:latin typeface="Arial" panose="020B0604020202020204" pitchFamily="34" charset="0"/>
              <a:ea typeface="Arial Rounded"/>
              <a:cs typeface="Arial" panose="020B0604020202020204" pitchFamily="34" charset="0"/>
              <a:sym typeface="Arial Rounded"/>
            </a:endParaRPr>
          </a:p>
        </p:txBody>
      </p:sp>
      <p:sp>
        <p:nvSpPr>
          <p:cNvPr id="267" name="Google Shape;267;p39"/>
          <p:cNvSpPr txBox="1"/>
          <p:nvPr/>
        </p:nvSpPr>
        <p:spPr>
          <a:xfrm>
            <a:off x="195750" y="1333500"/>
            <a:ext cx="8752500" cy="31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Times New Roman"/>
              <a:buChar char="●"/>
            </a:pPr>
            <a:r>
              <a:rPr lang="en" sz="1700" dirty="0">
                <a:latin typeface="Times New Roman"/>
                <a:ea typeface="Times New Roman"/>
                <a:cs typeface="Times New Roman"/>
                <a:sym typeface="Times New Roman"/>
              </a:rPr>
              <a:t>Audio signal is converted into wideband spectrogram using Short-Time Fourier Transform (STFT) with windows of 512 frames and 33% overlap.</a:t>
            </a:r>
            <a:endParaRPr sz="17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Times New Roman"/>
              <a:buChar char="●"/>
            </a:pPr>
            <a:r>
              <a:rPr lang="en" sz="1700" dirty="0">
                <a:latin typeface="Times New Roman"/>
                <a:ea typeface="Times New Roman"/>
                <a:cs typeface="Times New Roman"/>
                <a:sym typeface="Times New Roman"/>
              </a:rPr>
              <a:t>Converted to wideband spectrograms ranging from 100-200Hz, which allows for high quality output in the time resolution.</a:t>
            </a:r>
            <a:endParaRPr sz="17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Times New Roman"/>
              <a:buChar char="●"/>
            </a:pPr>
            <a:r>
              <a:rPr lang="en" sz="1700" dirty="0">
                <a:latin typeface="Times New Roman"/>
                <a:ea typeface="Times New Roman"/>
                <a:cs typeface="Times New Roman"/>
                <a:sym typeface="Times New Roman"/>
              </a:rPr>
              <a:t>Spectrogram is then converted to dB amplitude scale and saved as grayscale image.</a:t>
            </a:r>
            <a:endParaRPr sz="17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Times New Roman"/>
              <a:buChar char="●"/>
            </a:pPr>
            <a:r>
              <a:rPr lang="en" sz="1700" dirty="0">
                <a:latin typeface="Times New Roman"/>
                <a:ea typeface="Times New Roman"/>
                <a:cs typeface="Times New Roman"/>
                <a:sym typeface="Times New Roman"/>
              </a:rPr>
              <a:t>Finally the obtained gray-scale image is converted to RGB image and resized to 256x256x3 image</a:t>
            </a:r>
            <a:endParaRPr sz="17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3" name="Google Shape;273;p40"/>
          <p:cNvCxnSpPr/>
          <p:nvPr/>
        </p:nvCxnSpPr>
        <p:spPr>
          <a:xfrm>
            <a:off x="6079331" y="392174"/>
            <a:ext cx="3064800" cy="0"/>
          </a:xfrm>
          <a:prstGeom prst="straightConnector1">
            <a:avLst/>
          </a:prstGeom>
          <a:noFill/>
          <a:ln w="9525" cap="flat" cmpd="sng">
            <a:solidFill>
              <a:srgbClr val="085763"/>
            </a:solidFill>
            <a:prstDash val="solid"/>
            <a:miter lim="800000"/>
            <a:headEnd type="oval" w="med" len="med"/>
            <a:tailEnd type="none" w="sm" len="sm"/>
          </a:ln>
        </p:spPr>
      </p:cxnSp>
      <p:sp>
        <p:nvSpPr>
          <p:cNvPr id="274" name="Google Shape;274;p40"/>
          <p:cNvSpPr txBox="1"/>
          <p:nvPr/>
        </p:nvSpPr>
        <p:spPr>
          <a:xfrm>
            <a:off x="171450" y="142875"/>
            <a:ext cx="8801100" cy="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100"/>
              <a:buFont typeface="Century Gothic"/>
              <a:buNone/>
            </a:pPr>
            <a:r>
              <a:rPr lang="en" sz="2100" b="1" dirty="0">
                <a:latin typeface="Century Gothic"/>
                <a:ea typeface="Century Gothic"/>
                <a:cs typeface="Century Gothic"/>
                <a:sym typeface="Century Gothic"/>
              </a:rPr>
              <a:t>ET60029</a:t>
            </a:r>
            <a:br>
              <a:rPr lang="en" sz="2100" dirty="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sz="2100" dirty="0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275" name="Google Shape;275;p40"/>
          <p:cNvCxnSpPr/>
          <p:nvPr/>
        </p:nvCxnSpPr>
        <p:spPr>
          <a:xfrm>
            <a:off x="0" y="392174"/>
            <a:ext cx="3064800" cy="0"/>
          </a:xfrm>
          <a:prstGeom prst="straightConnector1">
            <a:avLst/>
          </a:prstGeom>
          <a:noFill/>
          <a:ln w="9525" cap="flat" cmpd="sng">
            <a:solidFill>
              <a:srgbClr val="085763"/>
            </a:solidFill>
            <a:prstDash val="solid"/>
            <a:miter lim="800000"/>
            <a:headEnd type="none" w="sm" len="sm"/>
            <a:tailEnd type="oval" w="med" len="med"/>
          </a:ln>
        </p:spPr>
      </p:cxnSp>
      <p:sp>
        <p:nvSpPr>
          <p:cNvPr id="276" name="Google Shape;276;p40"/>
          <p:cNvSpPr txBox="1"/>
          <p:nvPr/>
        </p:nvSpPr>
        <p:spPr>
          <a:xfrm>
            <a:off x="433925" y="698500"/>
            <a:ext cx="2106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u="sng" dirty="0">
                <a:latin typeface="Times New Roman" panose="02020603050405020304" pitchFamily="18" charset="0"/>
                <a:ea typeface="Arial Rounded"/>
                <a:cs typeface="Times New Roman" panose="02020603050405020304" pitchFamily="18" charset="0"/>
                <a:sym typeface="Arial Rounded"/>
              </a:rPr>
              <a:t>Cycle GAN:</a:t>
            </a:r>
            <a:endParaRPr sz="2400" b="1" u="sng" dirty="0">
              <a:latin typeface="Times New Roman" panose="02020603050405020304" pitchFamily="18" charset="0"/>
              <a:ea typeface="Arial Rounded"/>
              <a:cs typeface="Times New Roman" panose="02020603050405020304" pitchFamily="18" charset="0"/>
              <a:sym typeface="Arial Rounded"/>
            </a:endParaRPr>
          </a:p>
        </p:txBody>
      </p:sp>
      <p:sp>
        <p:nvSpPr>
          <p:cNvPr id="277" name="Google Shape;277;p40"/>
          <p:cNvSpPr txBox="1"/>
          <p:nvPr/>
        </p:nvSpPr>
        <p:spPr>
          <a:xfrm>
            <a:off x="603250" y="1418175"/>
            <a:ext cx="5892900" cy="2231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Times New Roman"/>
              <a:buChar char="●"/>
            </a:pPr>
            <a:r>
              <a:rPr lang="en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Image to Image Translation architecture</a:t>
            </a:r>
            <a:endParaRPr dirty="0"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Times New Roman"/>
              <a:buChar char="●"/>
            </a:pPr>
            <a:r>
              <a:rPr lang="en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Consists of</a:t>
            </a:r>
            <a:endParaRPr dirty="0"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  <a:p>
            <a:pPr marL="914400" lvl="1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300"/>
              <a:buFont typeface="Georgia"/>
              <a:buChar char="○"/>
            </a:pPr>
            <a:r>
              <a:rPr lang="en" dirty="0">
                <a:solidFill>
                  <a:srgbClr val="292929"/>
                </a:solidFill>
                <a:highlight>
                  <a:srgbClr val="FFFFFF"/>
                </a:highlight>
                <a:latin typeface="Times New Roman" panose="02020603050405020304" pitchFamily="18" charset="0"/>
                <a:ea typeface="Georgia"/>
                <a:cs typeface="Times New Roman" panose="02020603050405020304" pitchFamily="18" charset="0"/>
                <a:sym typeface="Georgia"/>
              </a:rPr>
              <a:t>Two mappings </a:t>
            </a:r>
            <a:r>
              <a:rPr lang="en" b="1" i="1" dirty="0">
                <a:solidFill>
                  <a:srgbClr val="292929"/>
                </a:solidFill>
                <a:highlight>
                  <a:srgbClr val="FFFFFF"/>
                </a:highlight>
                <a:latin typeface="Times New Roman" panose="02020603050405020304" pitchFamily="18" charset="0"/>
                <a:ea typeface="Georgia"/>
                <a:cs typeface="Times New Roman" panose="02020603050405020304" pitchFamily="18" charset="0"/>
                <a:sym typeface="Georgia"/>
              </a:rPr>
              <a:t>G : X -&gt; Y </a:t>
            </a:r>
            <a:r>
              <a:rPr lang="en" dirty="0">
                <a:solidFill>
                  <a:srgbClr val="292929"/>
                </a:solidFill>
                <a:highlight>
                  <a:srgbClr val="FFFFFF"/>
                </a:highlight>
                <a:latin typeface="Times New Roman" panose="02020603050405020304" pitchFamily="18" charset="0"/>
                <a:ea typeface="Georgia"/>
                <a:cs typeface="Times New Roman" panose="02020603050405020304" pitchFamily="18" charset="0"/>
                <a:sym typeface="Georgia"/>
              </a:rPr>
              <a:t>and </a:t>
            </a:r>
            <a:r>
              <a:rPr lang="en" b="1" i="1" dirty="0">
                <a:solidFill>
                  <a:srgbClr val="292929"/>
                </a:solidFill>
                <a:highlight>
                  <a:srgbClr val="FFFFFF"/>
                </a:highlight>
                <a:latin typeface="Times New Roman" panose="02020603050405020304" pitchFamily="18" charset="0"/>
                <a:ea typeface="Georgia"/>
                <a:cs typeface="Times New Roman" panose="02020603050405020304" pitchFamily="18" charset="0"/>
                <a:sym typeface="Georgia"/>
              </a:rPr>
              <a:t>F : Y -&gt; X</a:t>
            </a:r>
            <a:endParaRPr b="1" i="1" dirty="0">
              <a:solidFill>
                <a:srgbClr val="292929"/>
              </a:solidFill>
              <a:highlight>
                <a:srgbClr val="FFFFFF"/>
              </a:highlight>
              <a:latin typeface="Times New Roman" panose="02020603050405020304" pitchFamily="18" charset="0"/>
              <a:ea typeface="Georgia"/>
              <a:cs typeface="Times New Roman" panose="02020603050405020304" pitchFamily="18" charset="0"/>
              <a:sym typeface="Georgia"/>
            </a:endParaRPr>
          </a:p>
          <a:p>
            <a:pPr marL="914400" lvl="1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300"/>
              <a:buFont typeface="Georgia"/>
              <a:buChar char="○"/>
            </a:pPr>
            <a:r>
              <a:rPr lang="en" dirty="0">
                <a:solidFill>
                  <a:srgbClr val="292929"/>
                </a:solidFill>
                <a:highlight>
                  <a:srgbClr val="FFFFFF"/>
                </a:highlight>
                <a:latin typeface="Times New Roman" panose="02020603050405020304" pitchFamily="18" charset="0"/>
                <a:ea typeface="Georgia"/>
                <a:cs typeface="Times New Roman" panose="02020603050405020304" pitchFamily="18" charset="0"/>
                <a:sym typeface="Georgia"/>
              </a:rPr>
              <a:t>Corresponding Adversarial discriminators </a:t>
            </a:r>
            <a:r>
              <a:rPr lang="en" b="1" dirty="0">
                <a:solidFill>
                  <a:srgbClr val="292929"/>
                </a:solidFill>
                <a:highlight>
                  <a:srgbClr val="FFFFFF"/>
                </a:highlight>
                <a:latin typeface="Times New Roman" panose="02020603050405020304" pitchFamily="18" charset="0"/>
                <a:ea typeface="Georgia"/>
                <a:cs typeface="Times New Roman" panose="02020603050405020304" pitchFamily="18" charset="0"/>
                <a:sym typeface="Georgia"/>
              </a:rPr>
              <a:t>Dx</a:t>
            </a:r>
            <a:r>
              <a:rPr lang="en" dirty="0">
                <a:solidFill>
                  <a:srgbClr val="292929"/>
                </a:solidFill>
                <a:highlight>
                  <a:srgbClr val="FFFFFF"/>
                </a:highlight>
                <a:latin typeface="Times New Roman" panose="02020603050405020304" pitchFamily="18" charset="0"/>
                <a:ea typeface="Georgia"/>
                <a:cs typeface="Times New Roman" panose="02020603050405020304" pitchFamily="18" charset="0"/>
                <a:sym typeface="Georgia"/>
              </a:rPr>
              <a:t> and </a:t>
            </a:r>
            <a:r>
              <a:rPr lang="en" b="1" dirty="0">
                <a:solidFill>
                  <a:srgbClr val="292929"/>
                </a:solidFill>
                <a:highlight>
                  <a:srgbClr val="FFFFFF"/>
                </a:highlight>
                <a:latin typeface="Times New Roman" panose="02020603050405020304" pitchFamily="18" charset="0"/>
                <a:ea typeface="Georgia"/>
                <a:cs typeface="Times New Roman" panose="02020603050405020304" pitchFamily="18" charset="0"/>
                <a:sym typeface="Georgia"/>
              </a:rPr>
              <a:t>Dy</a:t>
            </a:r>
            <a:endParaRPr dirty="0">
              <a:solidFill>
                <a:srgbClr val="292929"/>
              </a:solidFill>
              <a:highlight>
                <a:srgbClr val="FFFFFF"/>
              </a:highlight>
              <a:latin typeface="Times New Roman" panose="02020603050405020304" pitchFamily="18" charset="0"/>
              <a:ea typeface="Georgia"/>
              <a:cs typeface="Times New Roman" panose="02020603050405020304" pitchFamily="18" charset="0"/>
              <a:sym typeface="Georgia"/>
            </a:endParaRPr>
          </a:p>
          <a:p>
            <a:pPr marL="45720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500"/>
              <a:buFont typeface="Georgia"/>
              <a:buChar char="●"/>
            </a:pPr>
            <a:r>
              <a:rPr lang="en" dirty="0">
                <a:solidFill>
                  <a:srgbClr val="292929"/>
                </a:solidFill>
                <a:highlight>
                  <a:srgbClr val="FFFFFF"/>
                </a:highlight>
                <a:latin typeface="Times New Roman" panose="02020603050405020304" pitchFamily="18" charset="0"/>
                <a:ea typeface="Georgia"/>
                <a:cs typeface="Times New Roman" panose="02020603050405020304" pitchFamily="18" charset="0"/>
                <a:sym typeface="Georgia"/>
              </a:rPr>
              <a:t>Loss </a:t>
            </a:r>
            <a:endParaRPr dirty="0">
              <a:solidFill>
                <a:srgbClr val="292929"/>
              </a:solidFill>
              <a:highlight>
                <a:srgbClr val="FFFFFF"/>
              </a:highlight>
              <a:latin typeface="Times New Roman" panose="02020603050405020304" pitchFamily="18" charset="0"/>
              <a:ea typeface="Georgia"/>
              <a:cs typeface="Times New Roman" panose="02020603050405020304" pitchFamily="18" charset="0"/>
              <a:sym typeface="Georgia"/>
            </a:endParaRPr>
          </a:p>
          <a:p>
            <a:pPr marL="914400" lvl="1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300"/>
              <a:buFont typeface="Georgia"/>
              <a:buChar char="○"/>
            </a:pPr>
            <a:r>
              <a:rPr lang="en" dirty="0">
                <a:solidFill>
                  <a:srgbClr val="292929"/>
                </a:solidFill>
                <a:highlight>
                  <a:srgbClr val="FFFFFF"/>
                </a:highlight>
                <a:latin typeface="Times New Roman" panose="02020603050405020304" pitchFamily="18" charset="0"/>
                <a:ea typeface="Georgia"/>
                <a:cs typeface="Times New Roman" panose="02020603050405020304" pitchFamily="18" charset="0"/>
                <a:sym typeface="Georgia"/>
              </a:rPr>
              <a:t>Generator Loss</a:t>
            </a:r>
            <a:endParaRPr dirty="0">
              <a:solidFill>
                <a:srgbClr val="292929"/>
              </a:solidFill>
              <a:highlight>
                <a:srgbClr val="FFFFFF"/>
              </a:highlight>
              <a:latin typeface="Times New Roman" panose="02020603050405020304" pitchFamily="18" charset="0"/>
              <a:ea typeface="Georgia"/>
              <a:cs typeface="Times New Roman" panose="02020603050405020304" pitchFamily="18" charset="0"/>
              <a:sym typeface="Georgia"/>
            </a:endParaRPr>
          </a:p>
          <a:p>
            <a:pPr marL="914400" lvl="1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300"/>
              <a:buFont typeface="Georgia"/>
              <a:buChar char="○"/>
            </a:pPr>
            <a:r>
              <a:rPr lang="en" dirty="0">
                <a:solidFill>
                  <a:srgbClr val="292929"/>
                </a:solidFill>
                <a:highlight>
                  <a:srgbClr val="FFFFFF"/>
                </a:highlight>
                <a:latin typeface="Times New Roman" panose="02020603050405020304" pitchFamily="18" charset="0"/>
                <a:ea typeface="Georgia"/>
                <a:cs typeface="Times New Roman" panose="02020603050405020304" pitchFamily="18" charset="0"/>
                <a:sym typeface="Georgia"/>
              </a:rPr>
              <a:t>Discriminator Loss</a:t>
            </a:r>
            <a:endParaRPr dirty="0">
              <a:solidFill>
                <a:srgbClr val="292929"/>
              </a:solidFill>
              <a:highlight>
                <a:srgbClr val="FFFFFF"/>
              </a:highlight>
              <a:latin typeface="Times New Roman" panose="02020603050405020304" pitchFamily="18" charset="0"/>
              <a:ea typeface="Georgia"/>
              <a:cs typeface="Times New Roman" panose="02020603050405020304" pitchFamily="18" charset="0"/>
              <a:sym typeface="Georgia"/>
            </a:endParaRPr>
          </a:p>
          <a:p>
            <a:pPr marL="914400" lvl="1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300"/>
              <a:buFont typeface="Georgia"/>
              <a:buChar char="○"/>
            </a:pPr>
            <a:r>
              <a:rPr lang="en" dirty="0">
                <a:solidFill>
                  <a:srgbClr val="292929"/>
                </a:solidFill>
                <a:highlight>
                  <a:srgbClr val="FFFFFF"/>
                </a:highlight>
                <a:latin typeface="Times New Roman" panose="02020603050405020304" pitchFamily="18" charset="0"/>
                <a:ea typeface="Georgia"/>
                <a:cs typeface="Times New Roman" panose="02020603050405020304" pitchFamily="18" charset="0"/>
                <a:sym typeface="Georgia"/>
              </a:rPr>
              <a:t>Cycle Consistency Loss</a:t>
            </a:r>
            <a:endParaRPr dirty="0">
              <a:solidFill>
                <a:srgbClr val="292929"/>
              </a:solidFill>
              <a:highlight>
                <a:srgbClr val="FFFFFF"/>
              </a:highlight>
              <a:latin typeface="Times New Roman" panose="02020603050405020304" pitchFamily="18" charset="0"/>
              <a:ea typeface="Georgia"/>
              <a:cs typeface="Times New Roman" panose="02020603050405020304" pitchFamily="18" charset="0"/>
              <a:sym typeface="Georgia"/>
            </a:endParaRPr>
          </a:p>
        </p:txBody>
      </p:sp>
      <p:pic>
        <p:nvPicPr>
          <p:cNvPr id="278" name="Google Shape;278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91250" y="871600"/>
            <a:ext cx="2476500" cy="197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25123" y="3174975"/>
            <a:ext cx="4926100" cy="1566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5" name="Google Shape;285;p41"/>
          <p:cNvCxnSpPr/>
          <p:nvPr/>
        </p:nvCxnSpPr>
        <p:spPr>
          <a:xfrm>
            <a:off x="6079331" y="392174"/>
            <a:ext cx="3064800" cy="0"/>
          </a:xfrm>
          <a:prstGeom prst="straightConnector1">
            <a:avLst/>
          </a:prstGeom>
          <a:noFill/>
          <a:ln w="9525" cap="flat" cmpd="sng">
            <a:solidFill>
              <a:srgbClr val="085763"/>
            </a:solidFill>
            <a:prstDash val="solid"/>
            <a:miter lim="800000"/>
            <a:headEnd type="oval" w="med" len="med"/>
            <a:tailEnd type="none" w="sm" len="sm"/>
          </a:ln>
        </p:spPr>
      </p:cxnSp>
      <p:sp>
        <p:nvSpPr>
          <p:cNvPr id="286" name="Google Shape;286;p41"/>
          <p:cNvSpPr txBox="1"/>
          <p:nvPr/>
        </p:nvSpPr>
        <p:spPr>
          <a:xfrm>
            <a:off x="171450" y="142875"/>
            <a:ext cx="8801100" cy="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100"/>
              <a:buFont typeface="Century Gothic"/>
              <a:buNone/>
            </a:pPr>
            <a:r>
              <a:rPr lang="en" sz="2100" b="1" dirty="0">
                <a:latin typeface="Century Gothic"/>
                <a:ea typeface="Century Gothic"/>
                <a:cs typeface="Century Gothic"/>
                <a:sym typeface="Century Gothic"/>
              </a:rPr>
              <a:t>ET60029</a:t>
            </a:r>
            <a:br>
              <a:rPr lang="en" sz="2100" dirty="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sz="2100" dirty="0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287" name="Google Shape;287;p41"/>
          <p:cNvCxnSpPr/>
          <p:nvPr/>
        </p:nvCxnSpPr>
        <p:spPr>
          <a:xfrm>
            <a:off x="0" y="392174"/>
            <a:ext cx="3064800" cy="0"/>
          </a:xfrm>
          <a:prstGeom prst="straightConnector1">
            <a:avLst/>
          </a:prstGeom>
          <a:noFill/>
          <a:ln w="9525" cap="flat" cmpd="sng">
            <a:solidFill>
              <a:srgbClr val="085763"/>
            </a:solidFill>
            <a:prstDash val="solid"/>
            <a:miter lim="800000"/>
            <a:headEnd type="none" w="sm" len="sm"/>
            <a:tailEnd type="oval" w="med" len="med"/>
          </a:ln>
        </p:spPr>
      </p:cxnSp>
      <p:pic>
        <p:nvPicPr>
          <p:cNvPr id="288" name="Google Shape;288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5725" y="724575"/>
            <a:ext cx="8228249" cy="4114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4" name="Google Shape;294;p42"/>
          <p:cNvCxnSpPr/>
          <p:nvPr/>
        </p:nvCxnSpPr>
        <p:spPr>
          <a:xfrm>
            <a:off x="6079331" y="392174"/>
            <a:ext cx="3064800" cy="0"/>
          </a:xfrm>
          <a:prstGeom prst="straightConnector1">
            <a:avLst/>
          </a:prstGeom>
          <a:noFill/>
          <a:ln w="9525" cap="flat" cmpd="sng">
            <a:solidFill>
              <a:srgbClr val="085763"/>
            </a:solidFill>
            <a:prstDash val="solid"/>
            <a:miter lim="800000"/>
            <a:headEnd type="oval" w="med" len="med"/>
            <a:tailEnd type="none" w="sm" len="sm"/>
          </a:ln>
        </p:spPr>
      </p:cxnSp>
      <p:sp>
        <p:nvSpPr>
          <p:cNvPr id="295" name="Google Shape;295;p42"/>
          <p:cNvSpPr txBox="1"/>
          <p:nvPr/>
        </p:nvSpPr>
        <p:spPr>
          <a:xfrm>
            <a:off x="171450" y="142875"/>
            <a:ext cx="8801100" cy="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100"/>
              <a:buFont typeface="Century Gothic"/>
              <a:buNone/>
            </a:pPr>
            <a:r>
              <a:rPr lang="en" sz="2100" b="1" dirty="0">
                <a:latin typeface="Century Gothic"/>
                <a:ea typeface="Century Gothic"/>
                <a:cs typeface="Century Gothic"/>
                <a:sym typeface="Century Gothic"/>
              </a:rPr>
              <a:t>ET60029</a:t>
            </a:r>
            <a:br>
              <a:rPr lang="en" sz="2100" dirty="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sz="2100" dirty="0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296" name="Google Shape;296;p42"/>
          <p:cNvCxnSpPr/>
          <p:nvPr/>
        </p:nvCxnSpPr>
        <p:spPr>
          <a:xfrm>
            <a:off x="0" y="392174"/>
            <a:ext cx="3064800" cy="0"/>
          </a:xfrm>
          <a:prstGeom prst="straightConnector1">
            <a:avLst/>
          </a:prstGeom>
          <a:noFill/>
          <a:ln w="9525" cap="flat" cmpd="sng">
            <a:solidFill>
              <a:srgbClr val="085763"/>
            </a:solidFill>
            <a:prstDash val="solid"/>
            <a:miter lim="800000"/>
            <a:headEnd type="none" w="sm" len="sm"/>
            <a:tailEnd type="oval" w="med" len="med"/>
          </a:ln>
        </p:spPr>
      </p:cxnSp>
      <p:sp>
        <p:nvSpPr>
          <p:cNvPr id="297" name="Google Shape;297;p42"/>
          <p:cNvSpPr txBox="1"/>
          <p:nvPr/>
        </p:nvSpPr>
        <p:spPr>
          <a:xfrm>
            <a:off x="433925" y="698500"/>
            <a:ext cx="27621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u="sng" dirty="0">
                <a:latin typeface="Times New Roman" panose="02020603050405020304" pitchFamily="18" charset="0"/>
                <a:ea typeface="Arial Rounded"/>
                <a:cs typeface="Times New Roman" panose="02020603050405020304" pitchFamily="18" charset="0"/>
                <a:sym typeface="Arial Rounded"/>
              </a:rPr>
              <a:t>Training Flow:</a:t>
            </a:r>
            <a:endParaRPr sz="2400" b="1" u="sng" dirty="0">
              <a:latin typeface="Times New Roman" panose="02020603050405020304" pitchFamily="18" charset="0"/>
              <a:ea typeface="Arial Rounded"/>
              <a:cs typeface="Times New Roman" panose="02020603050405020304" pitchFamily="18" charset="0"/>
              <a:sym typeface="Arial Rounded"/>
            </a:endParaRPr>
          </a:p>
        </p:txBody>
      </p:sp>
      <p:pic>
        <p:nvPicPr>
          <p:cNvPr id="298" name="Google Shape;298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500" y="1436750"/>
            <a:ext cx="8839200" cy="31943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4" name="Google Shape;304;p43"/>
          <p:cNvCxnSpPr/>
          <p:nvPr/>
        </p:nvCxnSpPr>
        <p:spPr>
          <a:xfrm>
            <a:off x="6079331" y="392174"/>
            <a:ext cx="3064800" cy="0"/>
          </a:xfrm>
          <a:prstGeom prst="straightConnector1">
            <a:avLst/>
          </a:prstGeom>
          <a:noFill/>
          <a:ln w="9525" cap="flat" cmpd="sng">
            <a:solidFill>
              <a:srgbClr val="085763"/>
            </a:solidFill>
            <a:prstDash val="solid"/>
            <a:miter lim="800000"/>
            <a:headEnd type="oval" w="med" len="med"/>
            <a:tailEnd type="none" w="sm" len="sm"/>
          </a:ln>
        </p:spPr>
      </p:cxnSp>
      <p:sp>
        <p:nvSpPr>
          <p:cNvPr id="305" name="Google Shape;305;p43"/>
          <p:cNvSpPr txBox="1"/>
          <p:nvPr/>
        </p:nvSpPr>
        <p:spPr>
          <a:xfrm>
            <a:off x="171450" y="142875"/>
            <a:ext cx="8801100" cy="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100"/>
              <a:buFont typeface="Century Gothic"/>
              <a:buNone/>
            </a:pPr>
            <a:r>
              <a:rPr lang="en" sz="2100" b="1" dirty="0">
                <a:latin typeface="Century Gothic"/>
                <a:ea typeface="Century Gothic"/>
                <a:cs typeface="Century Gothic"/>
                <a:sym typeface="Century Gothic"/>
              </a:rPr>
              <a:t>ET60029</a:t>
            </a:r>
            <a:br>
              <a:rPr lang="en" sz="2100" dirty="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sz="2100" dirty="0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306" name="Google Shape;306;p43"/>
          <p:cNvCxnSpPr/>
          <p:nvPr/>
        </p:nvCxnSpPr>
        <p:spPr>
          <a:xfrm>
            <a:off x="0" y="392174"/>
            <a:ext cx="3064800" cy="0"/>
          </a:xfrm>
          <a:prstGeom prst="straightConnector1">
            <a:avLst/>
          </a:prstGeom>
          <a:noFill/>
          <a:ln w="9525" cap="flat" cmpd="sng">
            <a:solidFill>
              <a:srgbClr val="085763"/>
            </a:solidFill>
            <a:prstDash val="solid"/>
            <a:miter lim="800000"/>
            <a:headEnd type="none" w="sm" len="sm"/>
            <a:tailEnd type="oval" w="med" len="med"/>
          </a:ln>
        </p:spPr>
      </p:cxnSp>
      <p:sp>
        <p:nvSpPr>
          <p:cNvPr id="307" name="Google Shape;307;p43"/>
          <p:cNvSpPr txBox="1"/>
          <p:nvPr/>
        </p:nvSpPr>
        <p:spPr>
          <a:xfrm>
            <a:off x="433925" y="698500"/>
            <a:ext cx="27621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u="sng" dirty="0">
                <a:latin typeface="Times New Roman" panose="02020603050405020304" pitchFamily="18" charset="0"/>
                <a:ea typeface="Arial Rounded"/>
                <a:cs typeface="Times New Roman" panose="02020603050405020304" pitchFamily="18" charset="0"/>
                <a:sym typeface="Arial Rounded"/>
              </a:rPr>
              <a:t>Inference:</a:t>
            </a:r>
            <a:endParaRPr sz="2400" b="1" u="sng" dirty="0">
              <a:latin typeface="Times New Roman" panose="02020603050405020304" pitchFamily="18" charset="0"/>
              <a:ea typeface="Arial Rounded"/>
              <a:cs typeface="Times New Roman" panose="02020603050405020304" pitchFamily="18" charset="0"/>
              <a:sym typeface="Arial Rounded"/>
            </a:endParaRPr>
          </a:p>
        </p:txBody>
      </p:sp>
      <p:pic>
        <p:nvPicPr>
          <p:cNvPr id="308" name="Google Shape;30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974" y="2381250"/>
            <a:ext cx="1062500" cy="1062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43"/>
          <p:cNvSpPr/>
          <p:nvPr/>
        </p:nvSpPr>
        <p:spPr>
          <a:xfrm>
            <a:off x="1223450" y="2910425"/>
            <a:ext cx="438000" cy="1269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p43"/>
          <p:cNvSpPr/>
          <p:nvPr/>
        </p:nvSpPr>
        <p:spPr>
          <a:xfrm>
            <a:off x="2927375" y="2910425"/>
            <a:ext cx="438000" cy="1269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p43"/>
          <p:cNvSpPr/>
          <p:nvPr/>
        </p:nvSpPr>
        <p:spPr>
          <a:xfrm>
            <a:off x="3378200" y="2463800"/>
            <a:ext cx="1016100" cy="1016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Generator (netA2B)</a:t>
            </a:r>
            <a:endParaRPr/>
          </a:p>
        </p:txBody>
      </p:sp>
      <p:sp>
        <p:nvSpPr>
          <p:cNvPr id="312" name="Google Shape;312;p43"/>
          <p:cNvSpPr/>
          <p:nvPr/>
        </p:nvSpPr>
        <p:spPr>
          <a:xfrm>
            <a:off x="4451375" y="2910425"/>
            <a:ext cx="438000" cy="1269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13" name="Google Shape;313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01263" y="1900250"/>
            <a:ext cx="1062500" cy="19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46450" y="1871188"/>
            <a:ext cx="1911530" cy="1981025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43"/>
          <p:cNvSpPr/>
          <p:nvPr/>
        </p:nvSpPr>
        <p:spPr>
          <a:xfrm>
            <a:off x="6974425" y="2908400"/>
            <a:ext cx="438000" cy="1269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16" name="Google Shape;316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50699" y="2457450"/>
            <a:ext cx="1062500" cy="1062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43"/>
          <p:cNvSpPr txBox="1"/>
          <p:nvPr/>
        </p:nvSpPr>
        <p:spPr>
          <a:xfrm>
            <a:off x="182925" y="1998125"/>
            <a:ext cx="1349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Times New Roman"/>
                <a:ea typeface="Times New Roman"/>
                <a:cs typeface="Times New Roman"/>
                <a:sym typeface="Times New Roman"/>
              </a:rPr>
              <a:t>Input Audio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8" name="Google Shape;318;p43"/>
          <p:cNvSpPr txBox="1"/>
          <p:nvPr/>
        </p:nvSpPr>
        <p:spPr>
          <a:xfrm>
            <a:off x="1299012" y="1387163"/>
            <a:ext cx="2067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Times New Roman"/>
                <a:ea typeface="Times New Roman"/>
                <a:cs typeface="Times New Roman"/>
                <a:sym typeface="Times New Roman"/>
              </a:rPr>
              <a:t>Input Mel Spectrogram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9" name="Google Shape;319;p43"/>
          <p:cNvSpPr txBox="1"/>
          <p:nvPr/>
        </p:nvSpPr>
        <p:spPr>
          <a:xfrm>
            <a:off x="4706563" y="1387175"/>
            <a:ext cx="2391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Times New Roman"/>
                <a:ea typeface="Times New Roman"/>
                <a:cs typeface="Times New Roman"/>
                <a:sym typeface="Times New Roman"/>
              </a:rPr>
              <a:t>Generated Mel Spectrogram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20" name="Google Shape;320;p43"/>
          <p:cNvSpPr txBox="1"/>
          <p:nvPr/>
        </p:nvSpPr>
        <p:spPr>
          <a:xfrm>
            <a:off x="7307100" y="1998125"/>
            <a:ext cx="1349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Times New Roman"/>
                <a:ea typeface="Times New Roman"/>
                <a:cs typeface="Times New Roman"/>
                <a:sym typeface="Times New Roman"/>
              </a:rPr>
              <a:t>Output Audio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6" name="Google Shape;326;p44"/>
          <p:cNvCxnSpPr/>
          <p:nvPr/>
        </p:nvCxnSpPr>
        <p:spPr>
          <a:xfrm>
            <a:off x="6079331" y="392174"/>
            <a:ext cx="3064800" cy="0"/>
          </a:xfrm>
          <a:prstGeom prst="straightConnector1">
            <a:avLst/>
          </a:prstGeom>
          <a:noFill/>
          <a:ln w="9525" cap="flat" cmpd="sng">
            <a:solidFill>
              <a:srgbClr val="085763"/>
            </a:solidFill>
            <a:prstDash val="solid"/>
            <a:miter lim="800000"/>
            <a:headEnd type="oval" w="med" len="med"/>
            <a:tailEnd type="none" w="sm" len="sm"/>
          </a:ln>
        </p:spPr>
      </p:cxnSp>
      <p:sp>
        <p:nvSpPr>
          <p:cNvPr id="327" name="Google Shape;327;p44"/>
          <p:cNvSpPr txBox="1"/>
          <p:nvPr/>
        </p:nvSpPr>
        <p:spPr>
          <a:xfrm>
            <a:off x="171450" y="142875"/>
            <a:ext cx="8801100" cy="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100"/>
              <a:buFont typeface="Century Gothic"/>
              <a:buNone/>
            </a:pPr>
            <a:r>
              <a:rPr lang="en" sz="2100" b="1" dirty="0">
                <a:latin typeface="Century Gothic"/>
                <a:ea typeface="Century Gothic"/>
                <a:cs typeface="Century Gothic"/>
                <a:sym typeface="Century Gothic"/>
              </a:rPr>
              <a:t>ET60029</a:t>
            </a:r>
            <a:br>
              <a:rPr lang="en" sz="2100" dirty="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sz="2100" dirty="0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328" name="Google Shape;328;p44"/>
          <p:cNvCxnSpPr/>
          <p:nvPr/>
        </p:nvCxnSpPr>
        <p:spPr>
          <a:xfrm>
            <a:off x="0" y="392174"/>
            <a:ext cx="3064800" cy="0"/>
          </a:xfrm>
          <a:prstGeom prst="straightConnector1">
            <a:avLst/>
          </a:prstGeom>
          <a:noFill/>
          <a:ln w="9525" cap="flat" cmpd="sng">
            <a:solidFill>
              <a:srgbClr val="085763"/>
            </a:solidFill>
            <a:prstDash val="solid"/>
            <a:miter lim="800000"/>
            <a:headEnd type="none" w="sm" len="sm"/>
            <a:tailEnd type="oval" w="med" len="med"/>
          </a:ln>
        </p:spPr>
      </p:cxnSp>
      <p:sp>
        <p:nvSpPr>
          <p:cNvPr id="329" name="Google Shape;329;p44"/>
          <p:cNvSpPr txBox="1"/>
          <p:nvPr/>
        </p:nvSpPr>
        <p:spPr>
          <a:xfrm>
            <a:off x="433925" y="698500"/>
            <a:ext cx="35772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u="sng" dirty="0">
                <a:latin typeface="Times New Roman" panose="02020603050405020304" pitchFamily="18" charset="0"/>
                <a:ea typeface="Arial Rounded"/>
                <a:cs typeface="Times New Roman" panose="02020603050405020304" pitchFamily="18" charset="0"/>
                <a:sym typeface="Arial Rounded"/>
              </a:rPr>
              <a:t>Parameters setup:</a:t>
            </a:r>
            <a:endParaRPr sz="2400" b="1" u="sng" dirty="0">
              <a:latin typeface="Times New Roman" panose="02020603050405020304" pitchFamily="18" charset="0"/>
              <a:ea typeface="Arial Rounded"/>
              <a:cs typeface="Times New Roman" panose="02020603050405020304" pitchFamily="18" charset="0"/>
              <a:sym typeface="Arial Rounded"/>
            </a:endParaRPr>
          </a:p>
        </p:txBody>
      </p:sp>
      <p:pic>
        <p:nvPicPr>
          <p:cNvPr id="330" name="Google Shape;330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4350" y="1288613"/>
            <a:ext cx="3064800" cy="37448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6" name="Google Shape;336;p45"/>
          <p:cNvCxnSpPr/>
          <p:nvPr/>
        </p:nvCxnSpPr>
        <p:spPr>
          <a:xfrm>
            <a:off x="6079331" y="392174"/>
            <a:ext cx="3064800" cy="0"/>
          </a:xfrm>
          <a:prstGeom prst="straightConnector1">
            <a:avLst/>
          </a:prstGeom>
          <a:noFill/>
          <a:ln w="9525" cap="flat" cmpd="sng">
            <a:solidFill>
              <a:srgbClr val="085763"/>
            </a:solidFill>
            <a:prstDash val="solid"/>
            <a:miter lim="800000"/>
            <a:headEnd type="oval" w="med" len="med"/>
            <a:tailEnd type="none" w="sm" len="sm"/>
          </a:ln>
        </p:spPr>
      </p:cxnSp>
      <p:sp>
        <p:nvSpPr>
          <p:cNvPr id="337" name="Google Shape;337;p45"/>
          <p:cNvSpPr txBox="1"/>
          <p:nvPr/>
        </p:nvSpPr>
        <p:spPr>
          <a:xfrm>
            <a:off x="171450" y="142875"/>
            <a:ext cx="8801100" cy="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100"/>
              <a:buFont typeface="Century Gothic"/>
              <a:buNone/>
            </a:pPr>
            <a:r>
              <a:rPr lang="en" sz="2100" b="1" dirty="0">
                <a:latin typeface="Century Gothic"/>
                <a:ea typeface="Century Gothic"/>
                <a:cs typeface="Century Gothic"/>
                <a:sym typeface="Century Gothic"/>
              </a:rPr>
              <a:t>ET60029</a:t>
            </a:r>
            <a:br>
              <a:rPr lang="en" sz="2100" dirty="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sz="2100" dirty="0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338" name="Google Shape;338;p45"/>
          <p:cNvCxnSpPr/>
          <p:nvPr/>
        </p:nvCxnSpPr>
        <p:spPr>
          <a:xfrm>
            <a:off x="0" y="392174"/>
            <a:ext cx="3064800" cy="0"/>
          </a:xfrm>
          <a:prstGeom prst="straightConnector1">
            <a:avLst/>
          </a:prstGeom>
          <a:noFill/>
          <a:ln w="9525" cap="flat" cmpd="sng">
            <a:solidFill>
              <a:srgbClr val="085763"/>
            </a:solidFill>
            <a:prstDash val="solid"/>
            <a:miter lim="800000"/>
            <a:headEnd type="none" w="sm" len="sm"/>
            <a:tailEnd type="oval" w="med" len="med"/>
          </a:ln>
        </p:spPr>
      </p:cxnSp>
      <p:sp>
        <p:nvSpPr>
          <p:cNvPr id="339" name="Google Shape;339;p45"/>
          <p:cNvSpPr txBox="1"/>
          <p:nvPr/>
        </p:nvSpPr>
        <p:spPr>
          <a:xfrm>
            <a:off x="433925" y="698500"/>
            <a:ext cx="35772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u="sng" dirty="0">
                <a:latin typeface="Times New Roman" panose="02020603050405020304" pitchFamily="18" charset="0"/>
                <a:ea typeface="Arial Rounded"/>
                <a:cs typeface="Times New Roman" panose="02020603050405020304" pitchFamily="18" charset="0"/>
                <a:sym typeface="Arial Rounded"/>
              </a:rPr>
              <a:t>Training Result:</a:t>
            </a:r>
            <a:endParaRPr sz="2400" b="1" u="sng" dirty="0">
              <a:latin typeface="Times New Roman" panose="02020603050405020304" pitchFamily="18" charset="0"/>
              <a:ea typeface="Arial Rounded"/>
              <a:cs typeface="Times New Roman" panose="02020603050405020304" pitchFamily="18" charset="0"/>
              <a:sym typeface="Arial Rounded"/>
            </a:endParaRPr>
          </a:p>
        </p:txBody>
      </p:sp>
      <p:pic>
        <p:nvPicPr>
          <p:cNvPr id="340" name="Google Shape;340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05000"/>
            <a:ext cx="8839200" cy="32084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46"/>
          <p:cNvSpPr txBox="1">
            <a:spLocks noGrp="1"/>
          </p:cNvSpPr>
          <p:nvPr>
            <p:ph type="ctrTitle"/>
          </p:nvPr>
        </p:nvSpPr>
        <p:spPr>
          <a:xfrm>
            <a:off x="661500" y="2197650"/>
            <a:ext cx="7821000" cy="7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Century Gothic"/>
              <a:buNone/>
            </a:pPr>
            <a:r>
              <a:rPr lang="en" sz="5400" dirty="0"/>
              <a:t>DEPLOYMENT</a:t>
            </a:r>
            <a:endParaRPr sz="54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8" name="Google Shape;158;p29"/>
          <p:cNvCxnSpPr/>
          <p:nvPr/>
        </p:nvCxnSpPr>
        <p:spPr>
          <a:xfrm>
            <a:off x="6079331" y="392173"/>
            <a:ext cx="3064669" cy="0"/>
          </a:xfrm>
          <a:prstGeom prst="straightConnector1">
            <a:avLst/>
          </a:prstGeom>
          <a:noFill/>
          <a:ln w="9525" cap="flat" cmpd="sng">
            <a:solidFill>
              <a:srgbClr val="085763"/>
            </a:solidFill>
            <a:prstDash val="solid"/>
            <a:miter lim="800000"/>
            <a:headEnd type="oval" w="med" len="med"/>
            <a:tailEnd type="none" w="sm" len="sm"/>
          </a:ln>
        </p:spPr>
      </p:cxnSp>
      <p:sp>
        <p:nvSpPr>
          <p:cNvPr id="159" name="Google Shape;159;p29"/>
          <p:cNvSpPr txBox="1"/>
          <p:nvPr/>
        </p:nvSpPr>
        <p:spPr>
          <a:xfrm>
            <a:off x="171450" y="142875"/>
            <a:ext cx="8801100" cy="5816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100"/>
              <a:buFont typeface="Century Gothic"/>
              <a:buNone/>
            </a:pPr>
            <a:r>
              <a:rPr lang="en" sz="2100" b="1" dirty="0">
                <a:latin typeface="Century Gothic"/>
                <a:ea typeface="Century Gothic"/>
                <a:cs typeface="Century Gothic"/>
                <a:sym typeface="Century Gothic"/>
              </a:rPr>
              <a:t>ET60029</a:t>
            </a:r>
            <a:br>
              <a:rPr lang="en" sz="2100" dirty="0">
                <a:latin typeface="Century Gothic"/>
                <a:ea typeface="Century Gothic"/>
                <a:cs typeface="Century Gothic"/>
                <a:sym typeface="Century Gothic"/>
              </a:rPr>
            </a:br>
            <a:endParaRPr sz="2100" dirty="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160" name="Google Shape;160;p29"/>
          <p:cNvCxnSpPr/>
          <p:nvPr/>
        </p:nvCxnSpPr>
        <p:spPr>
          <a:xfrm>
            <a:off x="0" y="392173"/>
            <a:ext cx="3064669" cy="0"/>
          </a:xfrm>
          <a:prstGeom prst="straightConnector1">
            <a:avLst/>
          </a:prstGeom>
          <a:noFill/>
          <a:ln w="9525" cap="flat" cmpd="sng">
            <a:solidFill>
              <a:srgbClr val="085763"/>
            </a:solidFill>
            <a:prstDash val="solid"/>
            <a:miter lim="800000"/>
            <a:headEnd type="none" w="sm" len="sm"/>
            <a:tailEnd type="oval" w="med" len="med"/>
          </a:ln>
        </p:spPr>
      </p:cxnSp>
      <p:sp>
        <p:nvSpPr>
          <p:cNvPr id="161" name="Google Shape;161;p29"/>
          <p:cNvSpPr txBox="1"/>
          <p:nvPr/>
        </p:nvSpPr>
        <p:spPr>
          <a:xfrm>
            <a:off x="3186260" y="872644"/>
            <a:ext cx="3261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</a:pPr>
            <a:r>
              <a:rPr lang="en" sz="3300" b="1" dirty="0">
                <a:latin typeface="Century Gothic"/>
                <a:ea typeface="Century Gothic"/>
                <a:cs typeface="Century Gothic"/>
                <a:sym typeface="Century Gothic"/>
              </a:rPr>
              <a:t>Team Members</a:t>
            </a:r>
            <a:endParaRPr sz="3300" dirty="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aphicFrame>
        <p:nvGraphicFramePr>
          <p:cNvPr id="162" name="Google Shape;162;p29"/>
          <p:cNvGraphicFramePr/>
          <p:nvPr>
            <p:extLst>
              <p:ext uri="{D42A27DB-BD31-4B8C-83A1-F6EECF244321}">
                <p14:modId xmlns:p14="http://schemas.microsoft.com/office/powerpoint/2010/main" val="1962964344"/>
              </p:ext>
            </p:extLst>
          </p:nvPr>
        </p:nvGraphicFramePr>
        <p:xfrm>
          <a:off x="2060946" y="1810337"/>
          <a:ext cx="5512200" cy="2963950"/>
        </p:xfrm>
        <a:graphic>
          <a:graphicData uri="http://schemas.openxmlformats.org/drawingml/2006/table">
            <a:tbl>
              <a:tblPr firstRow="1" firstCol="1" bandRow="1">
                <a:noFill/>
                <a:tableStyleId>{DF8E3A14-15F2-4BE1-953A-E05AE95CD0C1}</a:tableStyleId>
              </a:tblPr>
              <a:tblGrid>
                <a:gridCol w="3788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24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32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none" strike="noStrike" cap="none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Name</a:t>
                      </a:r>
                      <a:endParaRPr sz="1200" u="none" strike="noStrike" cap="none" dirty="0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51425" marR="51425" marT="0" marB="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Roll No</a:t>
                      </a:r>
                      <a:endParaRPr sz="1200" u="none" strike="noStrike" cap="non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51425" marR="51425" marT="0" marB="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52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Arial"/>
                          <a:cs typeface="Times New Roman" panose="02020603050405020304" pitchFamily="18" charset="0"/>
                          <a:sym typeface="Arial"/>
                        </a:rPr>
                        <a:t>Gunda Venkata Shanmukha Sainath</a:t>
                      </a:r>
                      <a:endParaRPr sz="1400" u="none" strike="noStrike" cap="none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Arial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 marL="51425" marR="51425" marT="0" marB="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Arial"/>
                          <a:cs typeface="Times New Roman" panose="02020603050405020304" pitchFamily="18" charset="0"/>
                          <a:sym typeface="Arial"/>
                        </a:rPr>
                        <a:t>19EC10026</a:t>
                      </a:r>
                      <a:endParaRPr sz="1400" u="none" strike="noStrike" cap="none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Arial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 marL="51425" marR="51425" marT="0" marB="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52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Arial"/>
                          <a:cs typeface="Times New Roman" panose="02020603050405020304" pitchFamily="18" charset="0"/>
                          <a:sym typeface="Arial"/>
                        </a:rPr>
                        <a:t>B Sai Vamshi</a:t>
                      </a:r>
                      <a:endParaRPr sz="14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Arial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Arial"/>
                          <a:cs typeface="Times New Roman" panose="02020603050405020304" pitchFamily="18" charset="0"/>
                          <a:sym typeface="Arial"/>
                        </a:rPr>
                        <a:t>19CS10016</a:t>
                      </a:r>
                      <a:endParaRPr sz="14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Arial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52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Arial"/>
                          <a:cs typeface="Times New Roman" panose="02020603050405020304" pitchFamily="18" charset="0"/>
                          <a:sym typeface="Arial"/>
                        </a:rPr>
                        <a:t>Jayanth Yindukuri</a:t>
                      </a:r>
                      <a:endParaRPr sz="1400" u="none" strike="noStrike" cap="none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Arial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F1F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Arial"/>
                          <a:cs typeface="Times New Roman" panose="02020603050405020304" pitchFamily="18" charset="0"/>
                          <a:sym typeface="Arial"/>
                        </a:rPr>
                        <a:t>19CS10068</a:t>
                      </a:r>
                      <a:endParaRPr sz="1400" u="none" strike="noStrike" cap="none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Arial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F1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52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Arial"/>
                          <a:cs typeface="Times New Roman" panose="02020603050405020304" pitchFamily="18" charset="0"/>
                          <a:sym typeface="Arial"/>
                        </a:rPr>
                        <a:t>D G Pranathi</a:t>
                      </a:r>
                      <a:endParaRPr sz="1400" u="none" strike="noStrike" cap="none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Arial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Arial"/>
                          <a:cs typeface="Times New Roman" panose="02020603050405020304" pitchFamily="18" charset="0"/>
                          <a:sym typeface="Arial"/>
                        </a:rPr>
                        <a:t>19CS10025</a:t>
                      </a:r>
                      <a:endParaRPr sz="1400" u="none" strike="noStrike" cap="none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Arial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52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Arial"/>
                          <a:cs typeface="Times New Roman" panose="02020603050405020304" pitchFamily="18" charset="0"/>
                          <a:sym typeface="Arial"/>
                        </a:rPr>
                        <a:t>Aggi Sahithi</a:t>
                      </a:r>
                      <a:endParaRPr sz="1400" u="none" strike="noStrike" cap="none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Arial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F1F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Arial"/>
                          <a:cs typeface="Times New Roman" panose="02020603050405020304" pitchFamily="18" charset="0"/>
                          <a:sym typeface="Arial"/>
                        </a:rPr>
                        <a:t>19ME10004</a:t>
                      </a:r>
                      <a:endParaRPr sz="1400" u="none" strike="noStrike" cap="none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Arial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F1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52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Arial"/>
                          <a:cs typeface="Times New Roman" panose="02020603050405020304" pitchFamily="18" charset="0"/>
                          <a:sym typeface="Arial"/>
                        </a:rPr>
                        <a:t>Dhanush Kumar Reddy</a:t>
                      </a:r>
                      <a:endParaRPr sz="1400" u="none" strike="noStrike" cap="none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Arial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Arial"/>
                          <a:cs typeface="Times New Roman" panose="02020603050405020304" pitchFamily="18" charset="0"/>
                          <a:sym typeface="Arial"/>
                        </a:rPr>
                        <a:t>19EE10024</a:t>
                      </a:r>
                      <a:endParaRPr sz="1400" u="none" strike="noStrike" cap="none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Arial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2" name="Google Shape;352;p47"/>
          <p:cNvCxnSpPr/>
          <p:nvPr/>
        </p:nvCxnSpPr>
        <p:spPr>
          <a:xfrm>
            <a:off x="6079331" y="392174"/>
            <a:ext cx="3064800" cy="0"/>
          </a:xfrm>
          <a:prstGeom prst="straightConnector1">
            <a:avLst/>
          </a:prstGeom>
          <a:noFill/>
          <a:ln w="9525" cap="flat" cmpd="sng">
            <a:solidFill>
              <a:srgbClr val="085763"/>
            </a:solidFill>
            <a:prstDash val="solid"/>
            <a:miter lim="800000"/>
            <a:headEnd type="oval" w="med" len="med"/>
            <a:tailEnd type="none" w="sm" len="sm"/>
          </a:ln>
        </p:spPr>
      </p:cxnSp>
      <p:sp>
        <p:nvSpPr>
          <p:cNvPr id="353" name="Google Shape;353;p47"/>
          <p:cNvSpPr txBox="1"/>
          <p:nvPr/>
        </p:nvSpPr>
        <p:spPr>
          <a:xfrm>
            <a:off x="171450" y="142875"/>
            <a:ext cx="8801100" cy="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100"/>
              <a:buFont typeface="Century Gothic"/>
              <a:buNone/>
            </a:pPr>
            <a:r>
              <a:rPr lang="en" sz="2100" b="1" dirty="0">
                <a:latin typeface="Century Gothic"/>
                <a:ea typeface="Century Gothic"/>
                <a:cs typeface="Century Gothic"/>
                <a:sym typeface="Century Gothic"/>
              </a:rPr>
              <a:t>ET60029</a:t>
            </a:r>
            <a:br>
              <a:rPr lang="en" sz="2100" dirty="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sz="2100" dirty="0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354" name="Google Shape;354;p47"/>
          <p:cNvCxnSpPr/>
          <p:nvPr/>
        </p:nvCxnSpPr>
        <p:spPr>
          <a:xfrm>
            <a:off x="0" y="392174"/>
            <a:ext cx="3064800" cy="0"/>
          </a:xfrm>
          <a:prstGeom prst="straightConnector1">
            <a:avLst/>
          </a:prstGeom>
          <a:noFill/>
          <a:ln w="9525" cap="flat" cmpd="sng">
            <a:solidFill>
              <a:srgbClr val="085763"/>
            </a:solidFill>
            <a:prstDash val="solid"/>
            <a:miter lim="800000"/>
            <a:headEnd type="none" w="sm" len="sm"/>
            <a:tailEnd type="oval" w="med" len="med"/>
          </a:ln>
        </p:spPr>
      </p:cxnSp>
      <p:sp>
        <p:nvSpPr>
          <p:cNvPr id="355" name="Google Shape;355;p47"/>
          <p:cNvSpPr txBox="1"/>
          <p:nvPr/>
        </p:nvSpPr>
        <p:spPr>
          <a:xfrm>
            <a:off x="433925" y="698500"/>
            <a:ext cx="35772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u="sng" dirty="0">
                <a:latin typeface="Times New Roman" panose="02020603050405020304" pitchFamily="18" charset="0"/>
                <a:ea typeface="Arial Rounded"/>
                <a:cs typeface="Times New Roman" panose="02020603050405020304" pitchFamily="18" charset="0"/>
                <a:sym typeface="Arial Rounded"/>
              </a:rPr>
              <a:t>Site Layout:</a:t>
            </a:r>
            <a:endParaRPr sz="2400" b="1" u="sng" dirty="0">
              <a:latin typeface="Times New Roman" panose="02020603050405020304" pitchFamily="18" charset="0"/>
              <a:ea typeface="Arial Rounded"/>
              <a:cs typeface="Times New Roman" panose="02020603050405020304" pitchFamily="18" charset="0"/>
              <a:sym typeface="Arial Rounded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56B34A-889D-0EBE-E6C0-3F529B5AFC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1" y="1346702"/>
            <a:ext cx="7570653" cy="3404624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2" name="Google Shape;362;p48"/>
          <p:cNvCxnSpPr/>
          <p:nvPr/>
        </p:nvCxnSpPr>
        <p:spPr>
          <a:xfrm>
            <a:off x="6079331" y="392174"/>
            <a:ext cx="3064800" cy="0"/>
          </a:xfrm>
          <a:prstGeom prst="straightConnector1">
            <a:avLst/>
          </a:prstGeom>
          <a:noFill/>
          <a:ln w="9525" cap="flat" cmpd="sng">
            <a:solidFill>
              <a:srgbClr val="085763"/>
            </a:solidFill>
            <a:prstDash val="solid"/>
            <a:miter lim="800000"/>
            <a:headEnd type="oval" w="med" len="med"/>
            <a:tailEnd type="none" w="sm" len="sm"/>
          </a:ln>
        </p:spPr>
      </p:cxnSp>
      <p:sp>
        <p:nvSpPr>
          <p:cNvPr id="363" name="Google Shape;363;p48"/>
          <p:cNvSpPr txBox="1"/>
          <p:nvPr/>
        </p:nvSpPr>
        <p:spPr>
          <a:xfrm>
            <a:off x="171450" y="142875"/>
            <a:ext cx="8801100" cy="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100"/>
              <a:buFont typeface="Century Gothic"/>
              <a:buNone/>
            </a:pPr>
            <a:r>
              <a:rPr lang="en" sz="2100" b="1" dirty="0">
                <a:latin typeface="Century Gothic"/>
                <a:ea typeface="Century Gothic"/>
                <a:cs typeface="Century Gothic"/>
                <a:sym typeface="Century Gothic"/>
              </a:rPr>
              <a:t>ET60029</a:t>
            </a:r>
            <a:br>
              <a:rPr lang="en" sz="2100" dirty="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sz="2100" dirty="0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364" name="Google Shape;364;p48"/>
          <p:cNvCxnSpPr/>
          <p:nvPr/>
        </p:nvCxnSpPr>
        <p:spPr>
          <a:xfrm>
            <a:off x="0" y="392174"/>
            <a:ext cx="3064800" cy="0"/>
          </a:xfrm>
          <a:prstGeom prst="straightConnector1">
            <a:avLst/>
          </a:prstGeom>
          <a:noFill/>
          <a:ln w="9525" cap="flat" cmpd="sng">
            <a:solidFill>
              <a:srgbClr val="085763"/>
            </a:solidFill>
            <a:prstDash val="solid"/>
            <a:miter lim="800000"/>
            <a:headEnd type="none" w="sm" len="sm"/>
            <a:tailEnd type="oval" w="med" len="med"/>
          </a:ln>
        </p:spPr>
      </p:cxnSp>
      <p:sp>
        <p:nvSpPr>
          <p:cNvPr id="365" name="Google Shape;365;p48"/>
          <p:cNvSpPr txBox="1"/>
          <p:nvPr/>
        </p:nvSpPr>
        <p:spPr>
          <a:xfrm>
            <a:off x="433925" y="698500"/>
            <a:ext cx="35772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u="sng" dirty="0">
                <a:latin typeface="Times New Roman" panose="02020603050405020304" pitchFamily="18" charset="0"/>
                <a:ea typeface="Arial Rounded"/>
                <a:cs typeface="Times New Roman" panose="02020603050405020304" pitchFamily="18" charset="0"/>
                <a:sym typeface="Arial Rounded"/>
              </a:rPr>
              <a:t>Terminal Results:</a:t>
            </a:r>
            <a:endParaRPr sz="2400" b="1" u="sng" dirty="0">
              <a:latin typeface="Times New Roman" panose="02020603050405020304" pitchFamily="18" charset="0"/>
              <a:ea typeface="Arial Rounded"/>
              <a:cs typeface="Times New Roman" panose="02020603050405020304" pitchFamily="18" charset="0"/>
              <a:sym typeface="Arial Rounded"/>
            </a:endParaRPr>
          </a:p>
        </p:txBody>
      </p:sp>
      <p:pic>
        <p:nvPicPr>
          <p:cNvPr id="366" name="Google Shape;366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1975" y="1252600"/>
            <a:ext cx="7539607" cy="358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49"/>
          <p:cNvSpPr txBox="1">
            <a:spLocks noGrp="1"/>
          </p:cNvSpPr>
          <p:nvPr>
            <p:ph type="ctrTitle" idx="4294967295"/>
          </p:nvPr>
        </p:nvSpPr>
        <p:spPr>
          <a:xfrm>
            <a:off x="661500" y="2197650"/>
            <a:ext cx="7821000" cy="7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Century Gothic"/>
              <a:buNone/>
            </a:pPr>
            <a:r>
              <a:rPr lang="en" sz="5400" dirty="0"/>
              <a:t>REFERENCES</a:t>
            </a:r>
            <a:endParaRPr sz="540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7" name="Google Shape;377;p50"/>
          <p:cNvCxnSpPr/>
          <p:nvPr/>
        </p:nvCxnSpPr>
        <p:spPr>
          <a:xfrm>
            <a:off x="6079331" y="392174"/>
            <a:ext cx="3064800" cy="0"/>
          </a:xfrm>
          <a:prstGeom prst="straightConnector1">
            <a:avLst/>
          </a:prstGeom>
          <a:noFill/>
          <a:ln w="9525" cap="flat" cmpd="sng">
            <a:solidFill>
              <a:srgbClr val="085763"/>
            </a:solidFill>
            <a:prstDash val="solid"/>
            <a:miter lim="800000"/>
            <a:headEnd type="oval" w="med" len="med"/>
            <a:tailEnd type="none" w="sm" len="sm"/>
          </a:ln>
        </p:spPr>
      </p:cxnSp>
      <p:sp>
        <p:nvSpPr>
          <p:cNvPr id="378" name="Google Shape;378;p50"/>
          <p:cNvSpPr txBox="1"/>
          <p:nvPr/>
        </p:nvSpPr>
        <p:spPr>
          <a:xfrm>
            <a:off x="171450" y="142875"/>
            <a:ext cx="8801100" cy="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100"/>
              <a:buFont typeface="Century Gothic"/>
              <a:buNone/>
            </a:pPr>
            <a:r>
              <a:rPr lang="en" sz="2100" b="1" dirty="0">
                <a:latin typeface="Century Gothic"/>
                <a:ea typeface="Century Gothic"/>
                <a:cs typeface="Century Gothic"/>
                <a:sym typeface="Century Gothic"/>
              </a:rPr>
              <a:t>ET60029</a:t>
            </a:r>
            <a:br>
              <a:rPr lang="en" sz="2100" dirty="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sz="2100" dirty="0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379" name="Google Shape;379;p50"/>
          <p:cNvCxnSpPr/>
          <p:nvPr/>
        </p:nvCxnSpPr>
        <p:spPr>
          <a:xfrm>
            <a:off x="0" y="392174"/>
            <a:ext cx="3064800" cy="0"/>
          </a:xfrm>
          <a:prstGeom prst="straightConnector1">
            <a:avLst/>
          </a:prstGeom>
          <a:noFill/>
          <a:ln w="9525" cap="flat" cmpd="sng">
            <a:solidFill>
              <a:srgbClr val="085763"/>
            </a:solidFill>
            <a:prstDash val="solid"/>
            <a:miter lim="800000"/>
            <a:headEnd type="none" w="sm" len="sm"/>
            <a:tailEnd type="oval" w="med" len="med"/>
          </a:ln>
        </p:spPr>
      </p:cxnSp>
      <p:sp>
        <p:nvSpPr>
          <p:cNvPr id="380" name="Google Shape;380;p50"/>
          <p:cNvSpPr txBox="1"/>
          <p:nvPr/>
        </p:nvSpPr>
        <p:spPr>
          <a:xfrm>
            <a:off x="444500" y="973675"/>
            <a:ext cx="8593800" cy="22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 Light"/>
              <a:buChar char="●"/>
            </a:pPr>
            <a:r>
              <a:rPr lang="en" dirty="0">
                <a:solidFill>
                  <a:srgbClr val="272727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Rudzicz, F., Namasivayam, A.K., Wolff, T. (2012) </a:t>
            </a:r>
            <a:r>
              <a:rPr lang="en" b="1" dirty="0">
                <a:solidFill>
                  <a:srgbClr val="5588FF"/>
                </a:solidFill>
                <a:highlight>
                  <a:srgbClr val="FFFFFF"/>
                </a:highlight>
                <a:uFill>
                  <a:noFill/>
                </a:uFill>
                <a:latin typeface="Times New Roman"/>
                <a:ea typeface="Times New Roman"/>
                <a:cs typeface="Times New Roman"/>
                <a:sym typeface="Times New Roman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The TORGO database of acoustic and articulatory speech from speakers with dysarthria</a:t>
            </a:r>
            <a:r>
              <a:rPr lang="en" dirty="0">
                <a:solidFill>
                  <a:srgbClr val="272727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. Language Resources and Evaluation, </a:t>
            </a:r>
            <a:r>
              <a:rPr lang="en" b="1" dirty="0">
                <a:solidFill>
                  <a:srgbClr val="272727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46</a:t>
            </a:r>
            <a:r>
              <a:rPr lang="en" dirty="0">
                <a:solidFill>
                  <a:srgbClr val="272727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(4), pages 523--541.</a:t>
            </a:r>
            <a:endParaRPr dirty="0">
              <a:solidFill>
                <a:srgbClr val="272727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272727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2727"/>
              </a:buClr>
              <a:buSzPts val="1400"/>
              <a:buFont typeface="Times New Roman"/>
              <a:buChar char="●"/>
            </a:pPr>
            <a:r>
              <a:rPr lang="en" dirty="0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Zhu, Jun-Yan, et al. "Unpaired image-to-image translation using cycle-consistent adversarial networks." Proceedings of the IEEE international conference on computer vision. 2017.</a:t>
            </a:r>
            <a:endParaRPr dirty="0">
              <a:solidFill>
                <a:srgbClr val="222222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222222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00"/>
              <a:buFont typeface="Times New Roman"/>
              <a:buChar char="●"/>
            </a:pPr>
            <a:r>
              <a:rPr lang="en" dirty="0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Yang, Seung Hee, and Minhwa Chung. "Improving dysarthric speech intelligibility using cycle-consistent adversarial training." arXiv preprint arXiv:2001.04260 (2020).</a:t>
            </a:r>
            <a:endParaRPr dirty="0">
              <a:solidFill>
                <a:srgbClr val="222222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8" name="Google Shape;168;p30"/>
          <p:cNvCxnSpPr/>
          <p:nvPr/>
        </p:nvCxnSpPr>
        <p:spPr>
          <a:xfrm>
            <a:off x="6079331" y="392173"/>
            <a:ext cx="3064669" cy="0"/>
          </a:xfrm>
          <a:prstGeom prst="straightConnector1">
            <a:avLst/>
          </a:prstGeom>
          <a:noFill/>
          <a:ln w="9525" cap="flat" cmpd="sng">
            <a:solidFill>
              <a:srgbClr val="085763"/>
            </a:solidFill>
            <a:prstDash val="solid"/>
            <a:miter lim="800000"/>
            <a:headEnd type="oval" w="med" len="med"/>
            <a:tailEnd type="none" w="sm" len="sm"/>
          </a:ln>
        </p:spPr>
      </p:cxnSp>
      <p:sp>
        <p:nvSpPr>
          <p:cNvPr id="169" name="Google Shape;169;p30"/>
          <p:cNvSpPr txBox="1"/>
          <p:nvPr/>
        </p:nvSpPr>
        <p:spPr>
          <a:xfrm>
            <a:off x="171450" y="144861"/>
            <a:ext cx="8801100" cy="5816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100"/>
              <a:buFont typeface="Century Gothic"/>
              <a:buNone/>
            </a:pPr>
            <a:r>
              <a:rPr lang="en" sz="2100" b="1" dirty="0">
                <a:latin typeface="Century Gothic"/>
                <a:ea typeface="Century Gothic"/>
                <a:cs typeface="Century Gothic"/>
                <a:sym typeface="Century Gothic"/>
              </a:rPr>
              <a:t>ET60029</a:t>
            </a:r>
            <a:br>
              <a:rPr lang="en" sz="2100" dirty="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sz="2100" dirty="0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170" name="Google Shape;170;p30"/>
          <p:cNvCxnSpPr/>
          <p:nvPr/>
        </p:nvCxnSpPr>
        <p:spPr>
          <a:xfrm>
            <a:off x="0" y="392173"/>
            <a:ext cx="3064669" cy="0"/>
          </a:xfrm>
          <a:prstGeom prst="straightConnector1">
            <a:avLst/>
          </a:prstGeom>
          <a:noFill/>
          <a:ln w="9525" cap="flat" cmpd="sng">
            <a:solidFill>
              <a:srgbClr val="085763"/>
            </a:solidFill>
            <a:prstDash val="solid"/>
            <a:miter lim="800000"/>
            <a:headEnd type="none" w="sm" len="sm"/>
            <a:tailEnd type="oval" w="med" len="med"/>
          </a:ln>
        </p:spPr>
      </p:cxnSp>
      <p:grpSp>
        <p:nvGrpSpPr>
          <p:cNvPr id="171" name="Google Shape;171;p30"/>
          <p:cNvGrpSpPr/>
          <p:nvPr/>
        </p:nvGrpSpPr>
        <p:grpSpPr>
          <a:xfrm>
            <a:off x="1853240" y="1516995"/>
            <a:ext cx="2846784" cy="704850"/>
            <a:chOff x="758825" y="1948598"/>
            <a:chExt cx="3795712" cy="939800"/>
          </a:xfrm>
        </p:grpSpPr>
        <p:sp>
          <p:nvSpPr>
            <p:cNvPr id="172" name="Google Shape;172;p30"/>
            <p:cNvSpPr/>
            <p:nvPr/>
          </p:nvSpPr>
          <p:spPr>
            <a:xfrm>
              <a:off x="758825" y="2047999"/>
              <a:ext cx="3660775" cy="740997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dirty="0">
                  <a:latin typeface="Quattrocento Sans"/>
                  <a:ea typeface="Quattrocento Sans"/>
                  <a:cs typeface="Quattrocento Sans"/>
                  <a:sym typeface="Quattrocento Sans"/>
                </a:rPr>
                <a:t>      PROBLEM STATEMENT</a:t>
              </a:r>
              <a:endParaRPr sz="1100" b="1" dirty="0"/>
            </a:p>
          </p:txBody>
        </p:sp>
        <p:sp>
          <p:nvSpPr>
            <p:cNvPr id="173" name="Google Shape;173;p30"/>
            <p:cNvSpPr/>
            <p:nvPr/>
          </p:nvSpPr>
          <p:spPr>
            <a:xfrm>
              <a:off x="3614737" y="1948598"/>
              <a:ext cx="939800" cy="939800"/>
            </a:xfrm>
            <a:prstGeom prst="ellipse">
              <a:avLst/>
            </a:prstGeom>
            <a:solidFill>
              <a:srgbClr val="0C829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grpSp>
          <p:nvGrpSpPr>
            <p:cNvPr id="174" name="Google Shape;174;p30" descr="Icons of bar chart and line graph."/>
            <p:cNvGrpSpPr/>
            <p:nvPr/>
          </p:nvGrpSpPr>
          <p:grpSpPr>
            <a:xfrm>
              <a:off x="3910798" y="2244659"/>
              <a:ext cx="347679" cy="347679"/>
              <a:chOff x="4319588" y="2492375"/>
              <a:chExt cx="287338" cy="287338"/>
            </a:xfrm>
          </p:grpSpPr>
          <p:sp>
            <p:nvSpPr>
              <p:cNvPr id="175" name="Google Shape;175;p30"/>
              <p:cNvSpPr/>
              <p:nvPr/>
            </p:nvSpPr>
            <p:spPr>
              <a:xfrm>
                <a:off x="4319588" y="2587625"/>
                <a:ext cx="287338" cy="192088"/>
              </a:xfrm>
              <a:custGeom>
                <a:avLst/>
                <a:gdLst/>
                <a:ahLst/>
                <a:cxnLst/>
                <a:rect l="l" t="t" r="r" b="b"/>
                <a:pathLst>
                  <a:path w="904" h="602" extrusionOk="0">
                    <a:moveTo>
                      <a:pt x="889" y="572"/>
                    </a:moveTo>
                    <a:lnTo>
                      <a:pt x="843" y="572"/>
                    </a:lnTo>
                    <a:lnTo>
                      <a:pt x="843" y="16"/>
                    </a:lnTo>
                    <a:lnTo>
                      <a:pt x="843" y="12"/>
                    </a:lnTo>
                    <a:lnTo>
                      <a:pt x="842" y="9"/>
                    </a:lnTo>
                    <a:lnTo>
                      <a:pt x="841" y="7"/>
                    </a:lnTo>
                    <a:lnTo>
                      <a:pt x="838" y="5"/>
                    </a:lnTo>
                    <a:lnTo>
                      <a:pt x="836" y="3"/>
                    </a:lnTo>
                    <a:lnTo>
                      <a:pt x="834" y="2"/>
                    </a:lnTo>
                    <a:lnTo>
                      <a:pt x="831" y="1"/>
                    </a:lnTo>
                    <a:lnTo>
                      <a:pt x="828" y="1"/>
                    </a:lnTo>
                    <a:lnTo>
                      <a:pt x="708" y="0"/>
                    </a:lnTo>
                    <a:lnTo>
                      <a:pt x="704" y="1"/>
                    </a:lnTo>
                    <a:lnTo>
                      <a:pt x="702" y="2"/>
                    </a:lnTo>
                    <a:lnTo>
                      <a:pt x="699" y="3"/>
                    </a:lnTo>
                    <a:lnTo>
                      <a:pt x="697" y="5"/>
                    </a:lnTo>
                    <a:lnTo>
                      <a:pt x="695" y="7"/>
                    </a:lnTo>
                    <a:lnTo>
                      <a:pt x="694" y="9"/>
                    </a:lnTo>
                    <a:lnTo>
                      <a:pt x="693" y="12"/>
                    </a:lnTo>
                    <a:lnTo>
                      <a:pt x="693" y="16"/>
                    </a:lnTo>
                    <a:lnTo>
                      <a:pt x="693" y="572"/>
                    </a:lnTo>
                    <a:lnTo>
                      <a:pt x="632" y="572"/>
                    </a:lnTo>
                    <a:lnTo>
                      <a:pt x="632" y="286"/>
                    </a:lnTo>
                    <a:lnTo>
                      <a:pt x="632" y="283"/>
                    </a:lnTo>
                    <a:lnTo>
                      <a:pt x="631" y="281"/>
                    </a:lnTo>
                    <a:lnTo>
                      <a:pt x="630" y="277"/>
                    </a:lnTo>
                    <a:lnTo>
                      <a:pt x="628" y="275"/>
                    </a:lnTo>
                    <a:lnTo>
                      <a:pt x="626" y="274"/>
                    </a:lnTo>
                    <a:lnTo>
                      <a:pt x="623" y="272"/>
                    </a:lnTo>
                    <a:lnTo>
                      <a:pt x="621" y="271"/>
                    </a:lnTo>
                    <a:lnTo>
                      <a:pt x="617" y="271"/>
                    </a:lnTo>
                    <a:lnTo>
                      <a:pt x="497" y="271"/>
                    </a:lnTo>
                    <a:lnTo>
                      <a:pt x="494" y="271"/>
                    </a:lnTo>
                    <a:lnTo>
                      <a:pt x="491" y="272"/>
                    </a:lnTo>
                    <a:lnTo>
                      <a:pt x="489" y="274"/>
                    </a:lnTo>
                    <a:lnTo>
                      <a:pt x="487" y="275"/>
                    </a:lnTo>
                    <a:lnTo>
                      <a:pt x="484" y="277"/>
                    </a:lnTo>
                    <a:lnTo>
                      <a:pt x="483" y="281"/>
                    </a:lnTo>
                    <a:lnTo>
                      <a:pt x="482" y="283"/>
                    </a:lnTo>
                    <a:lnTo>
                      <a:pt x="482" y="286"/>
                    </a:lnTo>
                    <a:lnTo>
                      <a:pt x="482" y="572"/>
                    </a:lnTo>
                    <a:lnTo>
                      <a:pt x="421" y="572"/>
                    </a:lnTo>
                    <a:lnTo>
                      <a:pt x="421" y="196"/>
                    </a:lnTo>
                    <a:lnTo>
                      <a:pt x="421" y="193"/>
                    </a:lnTo>
                    <a:lnTo>
                      <a:pt x="420" y="190"/>
                    </a:lnTo>
                    <a:lnTo>
                      <a:pt x="419" y="187"/>
                    </a:lnTo>
                    <a:lnTo>
                      <a:pt x="417" y="185"/>
                    </a:lnTo>
                    <a:lnTo>
                      <a:pt x="415" y="183"/>
                    </a:lnTo>
                    <a:lnTo>
                      <a:pt x="413" y="182"/>
                    </a:lnTo>
                    <a:lnTo>
                      <a:pt x="409" y="181"/>
                    </a:lnTo>
                    <a:lnTo>
                      <a:pt x="406" y="181"/>
                    </a:lnTo>
                    <a:lnTo>
                      <a:pt x="286" y="181"/>
                    </a:lnTo>
                    <a:lnTo>
                      <a:pt x="283" y="181"/>
                    </a:lnTo>
                    <a:lnTo>
                      <a:pt x="281" y="182"/>
                    </a:lnTo>
                    <a:lnTo>
                      <a:pt x="277" y="183"/>
                    </a:lnTo>
                    <a:lnTo>
                      <a:pt x="275" y="185"/>
                    </a:lnTo>
                    <a:lnTo>
                      <a:pt x="273" y="187"/>
                    </a:lnTo>
                    <a:lnTo>
                      <a:pt x="272" y="190"/>
                    </a:lnTo>
                    <a:lnTo>
                      <a:pt x="271" y="193"/>
                    </a:lnTo>
                    <a:lnTo>
                      <a:pt x="271" y="196"/>
                    </a:lnTo>
                    <a:lnTo>
                      <a:pt x="271" y="572"/>
                    </a:lnTo>
                    <a:lnTo>
                      <a:pt x="211" y="572"/>
                    </a:lnTo>
                    <a:lnTo>
                      <a:pt x="211" y="406"/>
                    </a:lnTo>
                    <a:lnTo>
                      <a:pt x="211" y="404"/>
                    </a:lnTo>
                    <a:lnTo>
                      <a:pt x="210" y="401"/>
                    </a:lnTo>
                    <a:lnTo>
                      <a:pt x="209" y="399"/>
                    </a:lnTo>
                    <a:lnTo>
                      <a:pt x="207" y="396"/>
                    </a:lnTo>
                    <a:lnTo>
                      <a:pt x="205" y="394"/>
                    </a:lnTo>
                    <a:lnTo>
                      <a:pt x="201" y="393"/>
                    </a:lnTo>
                    <a:lnTo>
                      <a:pt x="199" y="392"/>
                    </a:lnTo>
                    <a:lnTo>
                      <a:pt x="196" y="391"/>
                    </a:lnTo>
                    <a:lnTo>
                      <a:pt x="76" y="391"/>
                    </a:lnTo>
                    <a:lnTo>
                      <a:pt x="73" y="392"/>
                    </a:lnTo>
                    <a:lnTo>
                      <a:pt x="69" y="392"/>
                    </a:lnTo>
                    <a:lnTo>
                      <a:pt x="67" y="394"/>
                    </a:lnTo>
                    <a:lnTo>
                      <a:pt x="65" y="396"/>
                    </a:lnTo>
                    <a:lnTo>
                      <a:pt x="63" y="399"/>
                    </a:lnTo>
                    <a:lnTo>
                      <a:pt x="62" y="401"/>
                    </a:lnTo>
                    <a:lnTo>
                      <a:pt x="61" y="404"/>
                    </a:lnTo>
                    <a:lnTo>
                      <a:pt x="61" y="406"/>
                    </a:lnTo>
                    <a:lnTo>
                      <a:pt x="61" y="572"/>
                    </a:lnTo>
                    <a:lnTo>
                      <a:pt x="15" y="572"/>
                    </a:lnTo>
                    <a:lnTo>
                      <a:pt x="13" y="572"/>
                    </a:lnTo>
                    <a:lnTo>
                      <a:pt x="9" y="573"/>
                    </a:lnTo>
                    <a:lnTo>
                      <a:pt x="7" y="575"/>
                    </a:lnTo>
                    <a:lnTo>
                      <a:pt x="5" y="577"/>
                    </a:lnTo>
                    <a:lnTo>
                      <a:pt x="3" y="579"/>
                    </a:lnTo>
                    <a:lnTo>
                      <a:pt x="2" y="581"/>
                    </a:lnTo>
                    <a:lnTo>
                      <a:pt x="1" y="584"/>
                    </a:lnTo>
                    <a:lnTo>
                      <a:pt x="0" y="587"/>
                    </a:lnTo>
                    <a:lnTo>
                      <a:pt x="1" y="591"/>
                    </a:lnTo>
                    <a:lnTo>
                      <a:pt x="2" y="593"/>
                    </a:lnTo>
                    <a:lnTo>
                      <a:pt x="3" y="596"/>
                    </a:lnTo>
                    <a:lnTo>
                      <a:pt x="5" y="598"/>
                    </a:lnTo>
                    <a:lnTo>
                      <a:pt x="7" y="600"/>
                    </a:lnTo>
                    <a:lnTo>
                      <a:pt x="9" y="601"/>
                    </a:lnTo>
                    <a:lnTo>
                      <a:pt x="13" y="602"/>
                    </a:lnTo>
                    <a:lnTo>
                      <a:pt x="15" y="602"/>
                    </a:lnTo>
                    <a:lnTo>
                      <a:pt x="76" y="602"/>
                    </a:lnTo>
                    <a:lnTo>
                      <a:pt x="196" y="602"/>
                    </a:lnTo>
                    <a:lnTo>
                      <a:pt x="286" y="602"/>
                    </a:lnTo>
                    <a:lnTo>
                      <a:pt x="406" y="602"/>
                    </a:lnTo>
                    <a:lnTo>
                      <a:pt x="497" y="602"/>
                    </a:lnTo>
                    <a:lnTo>
                      <a:pt x="617" y="602"/>
                    </a:lnTo>
                    <a:lnTo>
                      <a:pt x="708" y="602"/>
                    </a:lnTo>
                    <a:lnTo>
                      <a:pt x="828" y="602"/>
                    </a:lnTo>
                    <a:lnTo>
                      <a:pt x="889" y="602"/>
                    </a:lnTo>
                    <a:lnTo>
                      <a:pt x="891" y="602"/>
                    </a:lnTo>
                    <a:lnTo>
                      <a:pt x="894" y="601"/>
                    </a:lnTo>
                    <a:lnTo>
                      <a:pt x="896" y="600"/>
                    </a:lnTo>
                    <a:lnTo>
                      <a:pt x="898" y="598"/>
                    </a:lnTo>
                    <a:lnTo>
                      <a:pt x="901" y="596"/>
                    </a:lnTo>
                    <a:lnTo>
                      <a:pt x="902" y="593"/>
                    </a:lnTo>
                    <a:lnTo>
                      <a:pt x="903" y="591"/>
                    </a:lnTo>
                    <a:lnTo>
                      <a:pt x="904" y="587"/>
                    </a:lnTo>
                    <a:lnTo>
                      <a:pt x="903" y="584"/>
                    </a:lnTo>
                    <a:lnTo>
                      <a:pt x="902" y="581"/>
                    </a:lnTo>
                    <a:lnTo>
                      <a:pt x="901" y="579"/>
                    </a:lnTo>
                    <a:lnTo>
                      <a:pt x="898" y="577"/>
                    </a:lnTo>
                    <a:lnTo>
                      <a:pt x="896" y="575"/>
                    </a:lnTo>
                    <a:lnTo>
                      <a:pt x="894" y="573"/>
                    </a:lnTo>
                    <a:lnTo>
                      <a:pt x="891" y="572"/>
                    </a:lnTo>
                    <a:lnTo>
                      <a:pt x="889" y="57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76" name="Google Shape;176;p30"/>
              <p:cNvSpPr/>
              <p:nvPr/>
            </p:nvSpPr>
            <p:spPr>
              <a:xfrm>
                <a:off x="4338638" y="2492375"/>
                <a:ext cx="252413" cy="157163"/>
              </a:xfrm>
              <a:custGeom>
                <a:avLst/>
                <a:gdLst/>
                <a:ahLst/>
                <a:cxnLst/>
                <a:rect l="l" t="t" r="r" b="b"/>
                <a:pathLst>
                  <a:path w="797" h="497" extrusionOk="0">
                    <a:moveTo>
                      <a:pt x="60" y="497"/>
                    </a:moveTo>
                    <a:lnTo>
                      <a:pt x="65" y="497"/>
                    </a:lnTo>
                    <a:lnTo>
                      <a:pt x="72" y="496"/>
                    </a:lnTo>
                    <a:lnTo>
                      <a:pt x="77" y="494"/>
                    </a:lnTo>
                    <a:lnTo>
                      <a:pt x="83" y="493"/>
                    </a:lnTo>
                    <a:lnTo>
                      <a:pt x="89" y="489"/>
                    </a:lnTo>
                    <a:lnTo>
                      <a:pt x="93" y="486"/>
                    </a:lnTo>
                    <a:lnTo>
                      <a:pt x="97" y="483"/>
                    </a:lnTo>
                    <a:lnTo>
                      <a:pt x="102" y="480"/>
                    </a:lnTo>
                    <a:lnTo>
                      <a:pt x="106" y="475"/>
                    </a:lnTo>
                    <a:lnTo>
                      <a:pt x="109" y="470"/>
                    </a:lnTo>
                    <a:lnTo>
                      <a:pt x="112" y="466"/>
                    </a:lnTo>
                    <a:lnTo>
                      <a:pt x="115" y="460"/>
                    </a:lnTo>
                    <a:lnTo>
                      <a:pt x="117" y="455"/>
                    </a:lnTo>
                    <a:lnTo>
                      <a:pt x="119" y="449"/>
                    </a:lnTo>
                    <a:lnTo>
                      <a:pt x="120" y="443"/>
                    </a:lnTo>
                    <a:lnTo>
                      <a:pt x="120" y="437"/>
                    </a:lnTo>
                    <a:lnTo>
                      <a:pt x="119" y="429"/>
                    </a:lnTo>
                    <a:lnTo>
                      <a:pt x="118" y="423"/>
                    </a:lnTo>
                    <a:lnTo>
                      <a:pt x="116" y="416"/>
                    </a:lnTo>
                    <a:lnTo>
                      <a:pt x="114" y="410"/>
                    </a:lnTo>
                    <a:lnTo>
                      <a:pt x="251" y="290"/>
                    </a:lnTo>
                    <a:lnTo>
                      <a:pt x="259" y="295"/>
                    </a:lnTo>
                    <a:lnTo>
                      <a:pt x="267" y="298"/>
                    </a:lnTo>
                    <a:lnTo>
                      <a:pt x="277" y="301"/>
                    </a:lnTo>
                    <a:lnTo>
                      <a:pt x="285" y="302"/>
                    </a:lnTo>
                    <a:lnTo>
                      <a:pt x="293" y="301"/>
                    </a:lnTo>
                    <a:lnTo>
                      <a:pt x="300" y="299"/>
                    </a:lnTo>
                    <a:lnTo>
                      <a:pt x="307" y="297"/>
                    </a:lnTo>
                    <a:lnTo>
                      <a:pt x="313" y="294"/>
                    </a:lnTo>
                    <a:lnTo>
                      <a:pt x="318" y="291"/>
                    </a:lnTo>
                    <a:lnTo>
                      <a:pt x="325" y="287"/>
                    </a:lnTo>
                    <a:lnTo>
                      <a:pt x="329" y="282"/>
                    </a:lnTo>
                    <a:lnTo>
                      <a:pt x="333" y="277"/>
                    </a:lnTo>
                    <a:lnTo>
                      <a:pt x="451" y="324"/>
                    </a:lnTo>
                    <a:lnTo>
                      <a:pt x="451" y="327"/>
                    </a:lnTo>
                    <a:lnTo>
                      <a:pt x="451" y="332"/>
                    </a:lnTo>
                    <a:lnTo>
                      <a:pt x="451" y="337"/>
                    </a:lnTo>
                    <a:lnTo>
                      <a:pt x="452" y="343"/>
                    </a:lnTo>
                    <a:lnTo>
                      <a:pt x="454" y="349"/>
                    </a:lnTo>
                    <a:lnTo>
                      <a:pt x="456" y="354"/>
                    </a:lnTo>
                    <a:lnTo>
                      <a:pt x="458" y="360"/>
                    </a:lnTo>
                    <a:lnTo>
                      <a:pt x="461" y="365"/>
                    </a:lnTo>
                    <a:lnTo>
                      <a:pt x="464" y="369"/>
                    </a:lnTo>
                    <a:lnTo>
                      <a:pt x="469" y="374"/>
                    </a:lnTo>
                    <a:lnTo>
                      <a:pt x="473" y="378"/>
                    </a:lnTo>
                    <a:lnTo>
                      <a:pt x="477" y="381"/>
                    </a:lnTo>
                    <a:lnTo>
                      <a:pt x="482" y="384"/>
                    </a:lnTo>
                    <a:lnTo>
                      <a:pt x="488" y="386"/>
                    </a:lnTo>
                    <a:lnTo>
                      <a:pt x="493" y="389"/>
                    </a:lnTo>
                    <a:lnTo>
                      <a:pt x="499" y="391"/>
                    </a:lnTo>
                    <a:lnTo>
                      <a:pt x="505" y="391"/>
                    </a:lnTo>
                    <a:lnTo>
                      <a:pt x="511" y="392"/>
                    </a:lnTo>
                    <a:lnTo>
                      <a:pt x="518" y="391"/>
                    </a:lnTo>
                    <a:lnTo>
                      <a:pt x="523" y="391"/>
                    </a:lnTo>
                    <a:lnTo>
                      <a:pt x="529" y="389"/>
                    </a:lnTo>
                    <a:lnTo>
                      <a:pt x="535" y="386"/>
                    </a:lnTo>
                    <a:lnTo>
                      <a:pt x="540" y="384"/>
                    </a:lnTo>
                    <a:lnTo>
                      <a:pt x="545" y="381"/>
                    </a:lnTo>
                    <a:lnTo>
                      <a:pt x="550" y="378"/>
                    </a:lnTo>
                    <a:lnTo>
                      <a:pt x="553" y="374"/>
                    </a:lnTo>
                    <a:lnTo>
                      <a:pt x="558" y="369"/>
                    </a:lnTo>
                    <a:lnTo>
                      <a:pt x="561" y="365"/>
                    </a:lnTo>
                    <a:lnTo>
                      <a:pt x="564" y="360"/>
                    </a:lnTo>
                    <a:lnTo>
                      <a:pt x="567" y="354"/>
                    </a:lnTo>
                    <a:lnTo>
                      <a:pt x="568" y="349"/>
                    </a:lnTo>
                    <a:lnTo>
                      <a:pt x="570" y="343"/>
                    </a:lnTo>
                    <a:lnTo>
                      <a:pt x="571" y="337"/>
                    </a:lnTo>
                    <a:lnTo>
                      <a:pt x="571" y="332"/>
                    </a:lnTo>
                    <a:lnTo>
                      <a:pt x="570" y="322"/>
                    </a:lnTo>
                    <a:lnTo>
                      <a:pt x="568" y="312"/>
                    </a:lnTo>
                    <a:lnTo>
                      <a:pt x="565" y="304"/>
                    </a:lnTo>
                    <a:lnTo>
                      <a:pt x="560" y="296"/>
                    </a:lnTo>
                    <a:lnTo>
                      <a:pt x="711" y="114"/>
                    </a:lnTo>
                    <a:lnTo>
                      <a:pt x="717" y="117"/>
                    </a:lnTo>
                    <a:lnTo>
                      <a:pt x="724" y="119"/>
                    </a:lnTo>
                    <a:lnTo>
                      <a:pt x="730" y="120"/>
                    </a:lnTo>
                    <a:lnTo>
                      <a:pt x="737" y="120"/>
                    </a:lnTo>
                    <a:lnTo>
                      <a:pt x="743" y="120"/>
                    </a:lnTo>
                    <a:lnTo>
                      <a:pt x="750" y="119"/>
                    </a:lnTo>
                    <a:lnTo>
                      <a:pt x="755" y="118"/>
                    </a:lnTo>
                    <a:lnTo>
                      <a:pt x="760" y="116"/>
                    </a:lnTo>
                    <a:lnTo>
                      <a:pt x="766" y="113"/>
                    </a:lnTo>
                    <a:lnTo>
                      <a:pt x="771" y="110"/>
                    </a:lnTo>
                    <a:lnTo>
                      <a:pt x="775" y="106"/>
                    </a:lnTo>
                    <a:lnTo>
                      <a:pt x="780" y="103"/>
                    </a:lnTo>
                    <a:lnTo>
                      <a:pt x="784" y="99"/>
                    </a:lnTo>
                    <a:lnTo>
                      <a:pt x="787" y="94"/>
                    </a:lnTo>
                    <a:lnTo>
                      <a:pt x="790" y="89"/>
                    </a:lnTo>
                    <a:lnTo>
                      <a:pt x="792" y="84"/>
                    </a:lnTo>
                    <a:lnTo>
                      <a:pt x="795" y="79"/>
                    </a:lnTo>
                    <a:lnTo>
                      <a:pt x="796" y="72"/>
                    </a:lnTo>
                    <a:lnTo>
                      <a:pt x="797" y="67"/>
                    </a:lnTo>
                    <a:lnTo>
                      <a:pt x="797" y="60"/>
                    </a:lnTo>
                    <a:lnTo>
                      <a:pt x="797" y="54"/>
                    </a:lnTo>
                    <a:lnTo>
                      <a:pt x="796" y="48"/>
                    </a:lnTo>
                    <a:lnTo>
                      <a:pt x="795" y="42"/>
                    </a:lnTo>
                    <a:lnTo>
                      <a:pt x="792" y="37"/>
                    </a:lnTo>
                    <a:lnTo>
                      <a:pt x="790" y="31"/>
                    </a:lnTo>
                    <a:lnTo>
                      <a:pt x="787" y="27"/>
                    </a:lnTo>
                    <a:lnTo>
                      <a:pt x="784" y="22"/>
                    </a:lnTo>
                    <a:lnTo>
                      <a:pt x="780" y="17"/>
                    </a:lnTo>
                    <a:lnTo>
                      <a:pt x="775" y="14"/>
                    </a:lnTo>
                    <a:lnTo>
                      <a:pt x="771" y="10"/>
                    </a:lnTo>
                    <a:lnTo>
                      <a:pt x="766" y="8"/>
                    </a:lnTo>
                    <a:lnTo>
                      <a:pt x="760" y="5"/>
                    </a:lnTo>
                    <a:lnTo>
                      <a:pt x="755" y="2"/>
                    </a:lnTo>
                    <a:lnTo>
                      <a:pt x="750" y="1"/>
                    </a:lnTo>
                    <a:lnTo>
                      <a:pt x="743" y="0"/>
                    </a:lnTo>
                    <a:lnTo>
                      <a:pt x="737" y="0"/>
                    </a:lnTo>
                    <a:lnTo>
                      <a:pt x="731" y="0"/>
                    </a:lnTo>
                    <a:lnTo>
                      <a:pt x="725" y="1"/>
                    </a:lnTo>
                    <a:lnTo>
                      <a:pt x="719" y="2"/>
                    </a:lnTo>
                    <a:lnTo>
                      <a:pt x="713" y="5"/>
                    </a:lnTo>
                    <a:lnTo>
                      <a:pt x="709" y="8"/>
                    </a:lnTo>
                    <a:lnTo>
                      <a:pt x="703" y="10"/>
                    </a:lnTo>
                    <a:lnTo>
                      <a:pt x="699" y="14"/>
                    </a:lnTo>
                    <a:lnTo>
                      <a:pt x="695" y="17"/>
                    </a:lnTo>
                    <a:lnTo>
                      <a:pt x="691" y="22"/>
                    </a:lnTo>
                    <a:lnTo>
                      <a:pt x="687" y="27"/>
                    </a:lnTo>
                    <a:lnTo>
                      <a:pt x="684" y="31"/>
                    </a:lnTo>
                    <a:lnTo>
                      <a:pt x="682" y="37"/>
                    </a:lnTo>
                    <a:lnTo>
                      <a:pt x="680" y="42"/>
                    </a:lnTo>
                    <a:lnTo>
                      <a:pt x="678" y="48"/>
                    </a:lnTo>
                    <a:lnTo>
                      <a:pt x="677" y="54"/>
                    </a:lnTo>
                    <a:lnTo>
                      <a:pt x="677" y="60"/>
                    </a:lnTo>
                    <a:lnTo>
                      <a:pt x="678" y="70"/>
                    </a:lnTo>
                    <a:lnTo>
                      <a:pt x="680" y="79"/>
                    </a:lnTo>
                    <a:lnTo>
                      <a:pt x="683" y="87"/>
                    </a:lnTo>
                    <a:lnTo>
                      <a:pt x="688" y="96"/>
                    </a:lnTo>
                    <a:lnTo>
                      <a:pt x="537" y="277"/>
                    </a:lnTo>
                    <a:lnTo>
                      <a:pt x="531" y="275"/>
                    </a:lnTo>
                    <a:lnTo>
                      <a:pt x="524" y="273"/>
                    </a:lnTo>
                    <a:lnTo>
                      <a:pt x="518" y="272"/>
                    </a:lnTo>
                    <a:lnTo>
                      <a:pt x="511" y="271"/>
                    </a:lnTo>
                    <a:lnTo>
                      <a:pt x="504" y="272"/>
                    </a:lnTo>
                    <a:lnTo>
                      <a:pt x="496" y="273"/>
                    </a:lnTo>
                    <a:lnTo>
                      <a:pt x="490" y="275"/>
                    </a:lnTo>
                    <a:lnTo>
                      <a:pt x="484" y="278"/>
                    </a:lnTo>
                    <a:lnTo>
                      <a:pt x="478" y="281"/>
                    </a:lnTo>
                    <a:lnTo>
                      <a:pt x="472" y="286"/>
                    </a:lnTo>
                    <a:lnTo>
                      <a:pt x="467" y="291"/>
                    </a:lnTo>
                    <a:lnTo>
                      <a:pt x="463" y="295"/>
                    </a:lnTo>
                    <a:lnTo>
                      <a:pt x="345" y="248"/>
                    </a:lnTo>
                    <a:lnTo>
                      <a:pt x="345" y="245"/>
                    </a:lnTo>
                    <a:lnTo>
                      <a:pt x="345" y="240"/>
                    </a:lnTo>
                    <a:lnTo>
                      <a:pt x="345" y="235"/>
                    </a:lnTo>
                    <a:lnTo>
                      <a:pt x="344" y="229"/>
                    </a:lnTo>
                    <a:lnTo>
                      <a:pt x="343" y="223"/>
                    </a:lnTo>
                    <a:lnTo>
                      <a:pt x="341" y="218"/>
                    </a:lnTo>
                    <a:lnTo>
                      <a:pt x="339" y="213"/>
                    </a:lnTo>
                    <a:lnTo>
                      <a:pt x="336" y="207"/>
                    </a:lnTo>
                    <a:lnTo>
                      <a:pt x="332" y="203"/>
                    </a:lnTo>
                    <a:lnTo>
                      <a:pt x="328" y="199"/>
                    </a:lnTo>
                    <a:lnTo>
                      <a:pt x="324" y="194"/>
                    </a:lnTo>
                    <a:lnTo>
                      <a:pt x="319" y="191"/>
                    </a:lnTo>
                    <a:lnTo>
                      <a:pt x="314" y="188"/>
                    </a:lnTo>
                    <a:lnTo>
                      <a:pt x="309" y="186"/>
                    </a:lnTo>
                    <a:lnTo>
                      <a:pt x="303" y="184"/>
                    </a:lnTo>
                    <a:lnTo>
                      <a:pt x="298" y="181"/>
                    </a:lnTo>
                    <a:lnTo>
                      <a:pt x="292" y="181"/>
                    </a:lnTo>
                    <a:lnTo>
                      <a:pt x="285" y="180"/>
                    </a:lnTo>
                    <a:lnTo>
                      <a:pt x="280" y="181"/>
                    </a:lnTo>
                    <a:lnTo>
                      <a:pt x="273" y="181"/>
                    </a:lnTo>
                    <a:lnTo>
                      <a:pt x="268" y="184"/>
                    </a:lnTo>
                    <a:lnTo>
                      <a:pt x="262" y="186"/>
                    </a:lnTo>
                    <a:lnTo>
                      <a:pt x="257" y="188"/>
                    </a:lnTo>
                    <a:lnTo>
                      <a:pt x="252" y="191"/>
                    </a:lnTo>
                    <a:lnTo>
                      <a:pt x="248" y="194"/>
                    </a:lnTo>
                    <a:lnTo>
                      <a:pt x="243" y="199"/>
                    </a:lnTo>
                    <a:lnTo>
                      <a:pt x="239" y="203"/>
                    </a:lnTo>
                    <a:lnTo>
                      <a:pt x="236" y="207"/>
                    </a:lnTo>
                    <a:lnTo>
                      <a:pt x="233" y="213"/>
                    </a:lnTo>
                    <a:lnTo>
                      <a:pt x="230" y="218"/>
                    </a:lnTo>
                    <a:lnTo>
                      <a:pt x="228" y="223"/>
                    </a:lnTo>
                    <a:lnTo>
                      <a:pt x="226" y="229"/>
                    </a:lnTo>
                    <a:lnTo>
                      <a:pt x="225" y="235"/>
                    </a:lnTo>
                    <a:lnTo>
                      <a:pt x="225" y="240"/>
                    </a:lnTo>
                    <a:lnTo>
                      <a:pt x="226" y="248"/>
                    </a:lnTo>
                    <a:lnTo>
                      <a:pt x="227" y="254"/>
                    </a:lnTo>
                    <a:lnTo>
                      <a:pt x="229" y="261"/>
                    </a:lnTo>
                    <a:lnTo>
                      <a:pt x="231" y="267"/>
                    </a:lnTo>
                    <a:lnTo>
                      <a:pt x="94" y="387"/>
                    </a:lnTo>
                    <a:lnTo>
                      <a:pt x="86" y="382"/>
                    </a:lnTo>
                    <a:lnTo>
                      <a:pt x="78" y="379"/>
                    </a:lnTo>
                    <a:lnTo>
                      <a:pt x="68" y="377"/>
                    </a:lnTo>
                    <a:lnTo>
                      <a:pt x="60" y="377"/>
                    </a:lnTo>
                    <a:lnTo>
                      <a:pt x="53" y="377"/>
                    </a:lnTo>
                    <a:lnTo>
                      <a:pt x="47" y="378"/>
                    </a:lnTo>
                    <a:lnTo>
                      <a:pt x="42" y="379"/>
                    </a:lnTo>
                    <a:lnTo>
                      <a:pt x="36" y="381"/>
                    </a:lnTo>
                    <a:lnTo>
                      <a:pt x="31" y="383"/>
                    </a:lnTo>
                    <a:lnTo>
                      <a:pt x="26" y="386"/>
                    </a:lnTo>
                    <a:lnTo>
                      <a:pt x="21" y="391"/>
                    </a:lnTo>
                    <a:lnTo>
                      <a:pt x="17" y="394"/>
                    </a:lnTo>
                    <a:lnTo>
                      <a:pt x="13" y="398"/>
                    </a:lnTo>
                    <a:lnTo>
                      <a:pt x="9" y="402"/>
                    </a:lnTo>
                    <a:lnTo>
                      <a:pt x="6" y="408"/>
                    </a:lnTo>
                    <a:lnTo>
                      <a:pt x="4" y="413"/>
                    </a:lnTo>
                    <a:lnTo>
                      <a:pt x="2" y="419"/>
                    </a:lnTo>
                    <a:lnTo>
                      <a:pt x="1" y="425"/>
                    </a:lnTo>
                    <a:lnTo>
                      <a:pt x="0" y="430"/>
                    </a:lnTo>
                    <a:lnTo>
                      <a:pt x="0" y="437"/>
                    </a:lnTo>
                    <a:lnTo>
                      <a:pt x="0" y="443"/>
                    </a:lnTo>
                    <a:lnTo>
                      <a:pt x="1" y="449"/>
                    </a:lnTo>
                    <a:lnTo>
                      <a:pt x="2" y="455"/>
                    </a:lnTo>
                    <a:lnTo>
                      <a:pt x="4" y="460"/>
                    </a:lnTo>
                    <a:lnTo>
                      <a:pt x="6" y="466"/>
                    </a:lnTo>
                    <a:lnTo>
                      <a:pt x="9" y="470"/>
                    </a:lnTo>
                    <a:lnTo>
                      <a:pt x="13" y="475"/>
                    </a:lnTo>
                    <a:lnTo>
                      <a:pt x="17" y="480"/>
                    </a:lnTo>
                    <a:lnTo>
                      <a:pt x="21" y="483"/>
                    </a:lnTo>
                    <a:lnTo>
                      <a:pt x="26" y="486"/>
                    </a:lnTo>
                    <a:lnTo>
                      <a:pt x="31" y="489"/>
                    </a:lnTo>
                    <a:lnTo>
                      <a:pt x="36" y="493"/>
                    </a:lnTo>
                    <a:lnTo>
                      <a:pt x="42" y="494"/>
                    </a:lnTo>
                    <a:lnTo>
                      <a:pt x="47" y="496"/>
                    </a:lnTo>
                    <a:lnTo>
                      <a:pt x="53" y="497"/>
                    </a:lnTo>
                    <a:lnTo>
                      <a:pt x="60" y="497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</p:grpSp>
      <p:grpSp>
        <p:nvGrpSpPr>
          <p:cNvPr id="177" name="Google Shape;177;p30"/>
          <p:cNvGrpSpPr/>
          <p:nvPr/>
        </p:nvGrpSpPr>
        <p:grpSpPr>
          <a:xfrm>
            <a:off x="3995174" y="682047"/>
            <a:ext cx="2828925" cy="704850"/>
            <a:chOff x="6832600" y="1514475"/>
            <a:chExt cx="3771900" cy="939800"/>
          </a:xfrm>
        </p:grpSpPr>
        <p:sp>
          <p:nvSpPr>
            <p:cNvPr id="178" name="Google Shape;178;p30"/>
            <p:cNvSpPr/>
            <p:nvPr/>
          </p:nvSpPr>
          <p:spPr>
            <a:xfrm>
              <a:off x="6943725" y="1613877"/>
              <a:ext cx="3660775" cy="740997"/>
            </a:xfrm>
            <a:prstGeom prst="roundRect">
              <a:avLst>
                <a:gd name="adj" fmla="val 50000"/>
              </a:avLst>
            </a:prstGeom>
            <a:solidFill>
              <a:srgbClr val="F49F2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dirty="0">
                  <a:latin typeface="Quattrocento Sans"/>
                  <a:ea typeface="Quattrocento Sans"/>
                  <a:cs typeface="Quattrocento Sans"/>
                  <a:sym typeface="Quattrocento Sans"/>
                </a:rPr>
                <a:t>INTRODUCTION</a:t>
              </a:r>
              <a:endParaRPr sz="1100" b="1" dirty="0"/>
            </a:p>
          </p:txBody>
        </p:sp>
        <p:sp>
          <p:nvSpPr>
            <p:cNvPr id="179" name="Google Shape;179;p30"/>
            <p:cNvSpPr/>
            <p:nvPr/>
          </p:nvSpPr>
          <p:spPr>
            <a:xfrm>
              <a:off x="6832600" y="1514475"/>
              <a:ext cx="939800" cy="939800"/>
            </a:xfrm>
            <a:prstGeom prst="ellipse">
              <a:avLst/>
            </a:prstGeom>
            <a:solidFill>
              <a:srgbClr val="CA7A09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0" name="Google Shape;180;p30" descr="Icon of check box. "/>
            <p:cNvSpPr/>
            <p:nvPr/>
          </p:nvSpPr>
          <p:spPr>
            <a:xfrm>
              <a:off x="7129621" y="1811496"/>
              <a:ext cx="345758" cy="345758"/>
            </a:xfrm>
            <a:custGeom>
              <a:avLst/>
              <a:gdLst/>
              <a:ahLst/>
              <a:cxnLst/>
              <a:rect l="l" t="t" r="r" b="b"/>
              <a:pathLst>
                <a:path w="719" h="719" extrusionOk="0">
                  <a:moveTo>
                    <a:pt x="616" y="267"/>
                  </a:moveTo>
                  <a:lnTo>
                    <a:pt x="374" y="267"/>
                  </a:lnTo>
                  <a:lnTo>
                    <a:pt x="370" y="265"/>
                  </a:lnTo>
                  <a:lnTo>
                    <a:pt x="366" y="263"/>
                  </a:lnTo>
                  <a:lnTo>
                    <a:pt x="363" y="260"/>
                  </a:lnTo>
                  <a:lnTo>
                    <a:pt x="362" y="254"/>
                  </a:lnTo>
                  <a:lnTo>
                    <a:pt x="363" y="250"/>
                  </a:lnTo>
                  <a:lnTo>
                    <a:pt x="366" y="247"/>
                  </a:lnTo>
                  <a:lnTo>
                    <a:pt x="370" y="244"/>
                  </a:lnTo>
                  <a:lnTo>
                    <a:pt x="374" y="243"/>
                  </a:lnTo>
                  <a:lnTo>
                    <a:pt x="616" y="243"/>
                  </a:lnTo>
                  <a:lnTo>
                    <a:pt x="621" y="244"/>
                  </a:lnTo>
                  <a:lnTo>
                    <a:pt x="625" y="247"/>
                  </a:lnTo>
                  <a:lnTo>
                    <a:pt x="627" y="250"/>
                  </a:lnTo>
                  <a:lnTo>
                    <a:pt x="628" y="254"/>
                  </a:lnTo>
                  <a:lnTo>
                    <a:pt x="627" y="260"/>
                  </a:lnTo>
                  <a:lnTo>
                    <a:pt x="625" y="263"/>
                  </a:lnTo>
                  <a:lnTo>
                    <a:pt x="621" y="265"/>
                  </a:lnTo>
                  <a:lnTo>
                    <a:pt x="616" y="267"/>
                  </a:lnTo>
                  <a:close/>
                  <a:moveTo>
                    <a:pt x="616" y="528"/>
                  </a:moveTo>
                  <a:lnTo>
                    <a:pt x="374" y="528"/>
                  </a:lnTo>
                  <a:lnTo>
                    <a:pt x="370" y="527"/>
                  </a:lnTo>
                  <a:lnTo>
                    <a:pt x="366" y="525"/>
                  </a:lnTo>
                  <a:lnTo>
                    <a:pt x="363" y="521"/>
                  </a:lnTo>
                  <a:lnTo>
                    <a:pt x="362" y="516"/>
                  </a:lnTo>
                  <a:lnTo>
                    <a:pt x="363" y="512"/>
                  </a:lnTo>
                  <a:lnTo>
                    <a:pt x="366" y="507"/>
                  </a:lnTo>
                  <a:lnTo>
                    <a:pt x="370" y="505"/>
                  </a:lnTo>
                  <a:lnTo>
                    <a:pt x="374" y="504"/>
                  </a:lnTo>
                  <a:lnTo>
                    <a:pt x="616" y="504"/>
                  </a:lnTo>
                  <a:lnTo>
                    <a:pt x="621" y="505"/>
                  </a:lnTo>
                  <a:lnTo>
                    <a:pt x="625" y="507"/>
                  </a:lnTo>
                  <a:lnTo>
                    <a:pt x="627" y="512"/>
                  </a:lnTo>
                  <a:lnTo>
                    <a:pt x="628" y="516"/>
                  </a:lnTo>
                  <a:lnTo>
                    <a:pt x="627" y="521"/>
                  </a:lnTo>
                  <a:lnTo>
                    <a:pt x="625" y="525"/>
                  </a:lnTo>
                  <a:lnTo>
                    <a:pt x="621" y="527"/>
                  </a:lnTo>
                  <a:lnTo>
                    <a:pt x="616" y="528"/>
                  </a:lnTo>
                  <a:close/>
                  <a:moveTo>
                    <a:pt x="323" y="127"/>
                  </a:moveTo>
                  <a:lnTo>
                    <a:pt x="171" y="279"/>
                  </a:lnTo>
                  <a:lnTo>
                    <a:pt x="168" y="282"/>
                  </a:lnTo>
                  <a:lnTo>
                    <a:pt x="164" y="282"/>
                  </a:lnTo>
                  <a:lnTo>
                    <a:pt x="158" y="282"/>
                  </a:lnTo>
                  <a:lnTo>
                    <a:pt x="155" y="279"/>
                  </a:lnTo>
                  <a:lnTo>
                    <a:pt x="94" y="218"/>
                  </a:lnTo>
                  <a:lnTo>
                    <a:pt x="92" y="214"/>
                  </a:lnTo>
                  <a:lnTo>
                    <a:pt x="91" y="209"/>
                  </a:lnTo>
                  <a:lnTo>
                    <a:pt x="92" y="205"/>
                  </a:lnTo>
                  <a:lnTo>
                    <a:pt x="94" y="201"/>
                  </a:lnTo>
                  <a:lnTo>
                    <a:pt x="98" y="198"/>
                  </a:lnTo>
                  <a:lnTo>
                    <a:pt x="103" y="197"/>
                  </a:lnTo>
                  <a:lnTo>
                    <a:pt x="107" y="198"/>
                  </a:lnTo>
                  <a:lnTo>
                    <a:pt x="111" y="201"/>
                  </a:lnTo>
                  <a:lnTo>
                    <a:pt x="164" y="253"/>
                  </a:lnTo>
                  <a:lnTo>
                    <a:pt x="306" y="111"/>
                  </a:lnTo>
                  <a:lnTo>
                    <a:pt x="309" y="109"/>
                  </a:lnTo>
                  <a:lnTo>
                    <a:pt x="314" y="108"/>
                  </a:lnTo>
                  <a:lnTo>
                    <a:pt x="318" y="109"/>
                  </a:lnTo>
                  <a:lnTo>
                    <a:pt x="323" y="111"/>
                  </a:lnTo>
                  <a:lnTo>
                    <a:pt x="325" y="114"/>
                  </a:lnTo>
                  <a:lnTo>
                    <a:pt x="326" y="119"/>
                  </a:lnTo>
                  <a:lnTo>
                    <a:pt x="325" y="124"/>
                  </a:lnTo>
                  <a:lnTo>
                    <a:pt x="323" y="127"/>
                  </a:lnTo>
                  <a:close/>
                  <a:moveTo>
                    <a:pt x="323" y="414"/>
                  </a:moveTo>
                  <a:lnTo>
                    <a:pt x="171" y="565"/>
                  </a:lnTo>
                  <a:lnTo>
                    <a:pt x="168" y="568"/>
                  </a:lnTo>
                  <a:lnTo>
                    <a:pt x="164" y="569"/>
                  </a:lnTo>
                  <a:lnTo>
                    <a:pt x="158" y="568"/>
                  </a:lnTo>
                  <a:lnTo>
                    <a:pt x="155" y="565"/>
                  </a:lnTo>
                  <a:lnTo>
                    <a:pt x="94" y="505"/>
                  </a:lnTo>
                  <a:lnTo>
                    <a:pt x="92" y="502"/>
                  </a:lnTo>
                  <a:lnTo>
                    <a:pt x="91" y="497"/>
                  </a:lnTo>
                  <a:lnTo>
                    <a:pt x="92" y="493"/>
                  </a:lnTo>
                  <a:lnTo>
                    <a:pt x="94" y="488"/>
                  </a:lnTo>
                  <a:lnTo>
                    <a:pt x="98" y="486"/>
                  </a:lnTo>
                  <a:lnTo>
                    <a:pt x="103" y="485"/>
                  </a:lnTo>
                  <a:lnTo>
                    <a:pt x="107" y="486"/>
                  </a:lnTo>
                  <a:lnTo>
                    <a:pt x="111" y="488"/>
                  </a:lnTo>
                  <a:lnTo>
                    <a:pt x="164" y="540"/>
                  </a:lnTo>
                  <a:lnTo>
                    <a:pt x="306" y="397"/>
                  </a:lnTo>
                  <a:lnTo>
                    <a:pt x="309" y="395"/>
                  </a:lnTo>
                  <a:lnTo>
                    <a:pt x="314" y="394"/>
                  </a:lnTo>
                  <a:lnTo>
                    <a:pt x="318" y="395"/>
                  </a:lnTo>
                  <a:lnTo>
                    <a:pt x="323" y="398"/>
                  </a:lnTo>
                  <a:lnTo>
                    <a:pt x="325" y="401"/>
                  </a:lnTo>
                  <a:lnTo>
                    <a:pt x="326" y="406"/>
                  </a:lnTo>
                  <a:lnTo>
                    <a:pt x="325" y="410"/>
                  </a:lnTo>
                  <a:lnTo>
                    <a:pt x="323" y="414"/>
                  </a:lnTo>
                  <a:close/>
                  <a:moveTo>
                    <a:pt x="707" y="0"/>
                  </a:moveTo>
                  <a:lnTo>
                    <a:pt x="12" y="0"/>
                  </a:lnTo>
                  <a:lnTo>
                    <a:pt x="8" y="2"/>
                  </a:lnTo>
                  <a:lnTo>
                    <a:pt x="3" y="5"/>
                  </a:lnTo>
                  <a:lnTo>
                    <a:pt x="1" y="8"/>
                  </a:lnTo>
                  <a:lnTo>
                    <a:pt x="0" y="13"/>
                  </a:lnTo>
                  <a:lnTo>
                    <a:pt x="0" y="707"/>
                  </a:lnTo>
                  <a:lnTo>
                    <a:pt x="1" y="713"/>
                  </a:lnTo>
                  <a:lnTo>
                    <a:pt x="3" y="716"/>
                  </a:lnTo>
                  <a:lnTo>
                    <a:pt x="8" y="719"/>
                  </a:lnTo>
                  <a:lnTo>
                    <a:pt x="12" y="719"/>
                  </a:lnTo>
                  <a:lnTo>
                    <a:pt x="707" y="719"/>
                  </a:lnTo>
                  <a:lnTo>
                    <a:pt x="711" y="719"/>
                  </a:lnTo>
                  <a:lnTo>
                    <a:pt x="716" y="716"/>
                  </a:lnTo>
                  <a:lnTo>
                    <a:pt x="718" y="713"/>
                  </a:lnTo>
                  <a:lnTo>
                    <a:pt x="719" y="707"/>
                  </a:lnTo>
                  <a:lnTo>
                    <a:pt x="719" y="13"/>
                  </a:lnTo>
                  <a:lnTo>
                    <a:pt x="718" y="8"/>
                  </a:lnTo>
                  <a:lnTo>
                    <a:pt x="716" y="5"/>
                  </a:lnTo>
                  <a:lnTo>
                    <a:pt x="711" y="2"/>
                  </a:lnTo>
                  <a:lnTo>
                    <a:pt x="7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181" name="Google Shape;181;p30"/>
          <p:cNvGrpSpPr/>
          <p:nvPr/>
        </p:nvGrpSpPr>
        <p:grpSpPr>
          <a:xfrm>
            <a:off x="4078517" y="2330169"/>
            <a:ext cx="2828925" cy="704850"/>
            <a:chOff x="6832600" y="5055576"/>
            <a:chExt cx="3771900" cy="939800"/>
          </a:xfrm>
        </p:grpSpPr>
        <p:sp>
          <p:nvSpPr>
            <p:cNvPr id="182" name="Google Shape;182;p30"/>
            <p:cNvSpPr/>
            <p:nvPr/>
          </p:nvSpPr>
          <p:spPr>
            <a:xfrm>
              <a:off x="6943725" y="5154978"/>
              <a:ext cx="3660775" cy="740997"/>
            </a:xfrm>
            <a:prstGeom prst="roundRect">
              <a:avLst>
                <a:gd name="adj" fmla="val 50000"/>
              </a:avLst>
            </a:prstGeom>
            <a:solidFill>
              <a:srgbClr val="F49F2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dirty="0">
                  <a:latin typeface="Quattrocento Sans"/>
                  <a:ea typeface="Quattrocento Sans"/>
                  <a:cs typeface="Quattrocento Sans"/>
                  <a:sym typeface="Quattrocento Sans"/>
                </a:rPr>
                <a:t>APPROACH</a:t>
              </a:r>
              <a:endParaRPr sz="1100" b="1" dirty="0"/>
            </a:p>
          </p:txBody>
        </p:sp>
        <p:sp>
          <p:nvSpPr>
            <p:cNvPr id="183" name="Google Shape;183;p30"/>
            <p:cNvSpPr/>
            <p:nvPr/>
          </p:nvSpPr>
          <p:spPr>
            <a:xfrm>
              <a:off x="6832600" y="5055576"/>
              <a:ext cx="939800" cy="939800"/>
            </a:xfrm>
            <a:prstGeom prst="ellipse">
              <a:avLst/>
            </a:prstGeom>
            <a:solidFill>
              <a:srgbClr val="CA7A09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grpSp>
          <p:nvGrpSpPr>
            <p:cNvPr id="184" name="Google Shape;184;p30" descr="Icon of human being and gear. "/>
            <p:cNvGrpSpPr/>
            <p:nvPr/>
          </p:nvGrpSpPr>
          <p:grpSpPr>
            <a:xfrm>
              <a:off x="7133464" y="5355478"/>
              <a:ext cx="338073" cy="339996"/>
              <a:chOff x="6450013" y="5349875"/>
              <a:chExt cx="279399" cy="280988"/>
            </a:xfrm>
          </p:grpSpPr>
          <p:sp>
            <p:nvSpPr>
              <p:cNvPr id="185" name="Google Shape;185;p30"/>
              <p:cNvSpPr/>
              <p:nvPr/>
            </p:nvSpPr>
            <p:spPr>
              <a:xfrm>
                <a:off x="6450013" y="5349875"/>
                <a:ext cx="182562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459" h="602" extrusionOk="0">
                    <a:moveTo>
                      <a:pt x="352" y="577"/>
                    </a:moveTo>
                    <a:lnTo>
                      <a:pt x="380" y="560"/>
                    </a:lnTo>
                    <a:lnTo>
                      <a:pt x="379" y="550"/>
                    </a:lnTo>
                    <a:lnTo>
                      <a:pt x="379" y="540"/>
                    </a:lnTo>
                    <a:lnTo>
                      <a:pt x="379" y="530"/>
                    </a:lnTo>
                    <a:lnTo>
                      <a:pt x="380" y="519"/>
                    </a:lnTo>
                    <a:lnTo>
                      <a:pt x="352" y="503"/>
                    </a:lnTo>
                    <a:lnTo>
                      <a:pt x="348" y="499"/>
                    </a:lnTo>
                    <a:lnTo>
                      <a:pt x="345" y="495"/>
                    </a:lnTo>
                    <a:lnTo>
                      <a:pt x="345" y="490"/>
                    </a:lnTo>
                    <a:lnTo>
                      <a:pt x="346" y="486"/>
                    </a:lnTo>
                    <a:lnTo>
                      <a:pt x="397" y="400"/>
                    </a:lnTo>
                    <a:lnTo>
                      <a:pt x="399" y="397"/>
                    </a:lnTo>
                    <a:lnTo>
                      <a:pt x="403" y="395"/>
                    </a:lnTo>
                    <a:lnTo>
                      <a:pt x="408" y="395"/>
                    </a:lnTo>
                    <a:lnTo>
                      <a:pt x="413" y="396"/>
                    </a:lnTo>
                    <a:lnTo>
                      <a:pt x="441" y="413"/>
                    </a:lnTo>
                    <a:lnTo>
                      <a:pt x="450" y="406"/>
                    </a:lnTo>
                    <a:lnTo>
                      <a:pt x="459" y="401"/>
                    </a:lnTo>
                    <a:lnTo>
                      <a:pt x="424" y="388"/>
                    </a:lnTo>
                    <a:lnTo>
                      <a:pt x="412" y="384"/>
                    </a:lnTo>
                    <a:lnTo>
                      <a:pt x="400" y="379"/>
                    </a:lnTo>
                    <a:lnTo>
                      <a:pt x="389" y="375"/>
                    </a:lnTo>
                    <a:lnTo>
                      <a:pt x="376" y="370"/>
                    </a:lnTo>
                    <a:lnTo>
                      <a:pt x="368" y="368"/>
                    </a:lnTo>
                    <a:lnTo>
                      <a:pt x="361" y="364"/>
                    </a:lnTo>
                    <a:lnTo>
                      <a:pt x="361" y="307"/>
                    </a:lnTo>
                    <a:lnTo>
                      <a:pt x="366" y="302"/>
                    </a:lnTo>
                    <a:lnTo>
                      <a:pt x="372" y="297"/>
                    </a:lnTo>
                    <a:lnTo>
                      <a:pt x="379" y="288"/>
                    </a:lnTo>
                    <a:lnTo>
                      <a:pt x="385" y="279"/>
                    </a:lnTo>
                    <a:lnTo>
                      <a:pt x="391" y="266"/>
                    </a:lnTo>
                    <a:lnTo>
                      <a:pt x="397" y="252"/>
                    </a:lnTo>
                    <a:lnTo>
                      <a:pt x="400" y="235"/>
                    </a:lnTo>
                    <a:lnTo>
                      <a:pt x="402" y="216"/>
                    </a:lnTo>
                    <a:lnTo>
                      <a:pt x="406" y="214"/>
                    </a:lnTo>
                    <a:lnTo>
                      <a:pt x="409" y="211"/>
                    </a:lnTo>
                    <a:lnTo>
                      <a:pt x="412" y="207"/>
                    </a:lnTo>
                    <a:lnTo>
                      <a:pt x="415" y="202"/>
                    </a:lnTo>
                    <a:lnTo>
                      <a:pt x="417" y="197"/>
                    </a:lnTo>
                    <a:lnTo>
                      <a:pt x="418" y="191"/>
                    </a:lnTo>
                    <a:lnTo>
                      <a:pt x="420" y="183"/>
                    </a:lnTo>
                    <a:lnTo>
                      <a:pt x="420" y="175"/>
                    </a:lnTo>
                    <a:lnTo>
                      <a:pt x="420" y="164"/>
                    </a:lnTo>
                    <a:lnTo>
                      <a:pt x="416" y="152"/>
                    </a:lnTo>
                    <a:lnTo>
                      <a:pt x="412" y="144"/>
                    </a:lnTo>
                    <a:lnTo>
                      <a:pt x="406" y="137"/>
                    </a:lnTo>
                    <a:lnTo>
                      <a:pt x="412" y="121"/>
                    </a:lnTo>
                    <a:lnTo>
                      <a:pt x="417" y="101"/>
                    </a:lnTo>
                    <a:lnTo>
                      <a:pt x="420" y="89"/>
                    </a:lnTo>
                    <a:lnTo>
                      <a:pt x="420" y="78"/>
                    </a:lnTo>
                    <a:lnTo>
                      <a:pt x="420" y="65"/>
                    </a:lnTo>
                    <a:lnTo>
                      <a:pt x="417" y="53"/>
                    </a:lnTo>
                    <a:lnTo>
                      <a:pt x="415" y="45"/>
                    </a:lnTo>
                    <a:lnTo>
                      <a:pt x="412" y="39"/>
                    </a:lnTo>
                    <a:lnTo>
                      <a:pt x="407" y="34"/>
                    </a:lnTo>
                    <a:lnTo>
                      <a:pt x="403" y="27"/>
                    </a:lnTo>
                    <a:lnTo>
                      <a:pt x="397" y="24"/>
                    </a:lnTo>
                    <a:lnTo>
                      <a:pt x="390" y="18"/>
                    </a:lnTo>
                    <a:lnTo>
                      <a:pt x="382" y="15"/>
                    </a:lnTo>
                    <a:lnTo>
                      <a:pt x="376" y="12"/>
                    </a:lnTo>
                    <a:lnTo>
                      <a:pt x="359" y="7"/>
                    </a:lnTo>
                    <a:lnTo>
                      <a:pt x="341" y="3"/>
                    </a:lnTo>
                    <a:lnTo>
                      <a:pt x="325" y="0"/>
                    </a:lnTo>
                    <a:lnTo>
                      <a:pt x="307" y="0"/>
                    </a:lnTo>
                    <a:lnTo>
                      <a:pt x="291" y="0"/>
                    </a:lnTo>
                    <a:lnTo>
                      <a:pt x="276" y="2"/>
                    </a:lnTo>
                    <a:lnTo>
                      <a:pt x="260" y="6"/>
                    </a:lnTo>
                    <a:lnTo>
                      <a:pt x="245" y="9"/>
                    </a:lnTo>
                    <a:lnTo>
                      <a:pt x="231" y="16"/>
                    </a:lnTo>
                    <a:lnTo>
                      <a:pt x="218" y="22"/>
                    </a:lnTo>
                    <a:lnTo>
                      <a:pt x="213" y="27"/>
                    </a:lnTo>
                    <a:lnTo>
                      <a:pt x="209" y="31"/>
                    </a:lnTo>
                    <a:lnTo>
                      <a:pt x="204" y="36"/>
                    </a:lnTo>
                    <a:lnTo>
                      <a:pt x="201" y="42"/>
                    </a:lnTo>
                    <a:lnTo>
                      <a:pt x="194" y="42"/>
                    </a:lnTo>
                    <a:lnTo>
                      <a:pt x="187" y="43"/>
                    </a:lnTo>
                    <a:lnTo>
                      <a:pt x="181" y="44"/>
                    </a:lnTo>
                    <a:lnTo>
                      <a:pt x="176" y="45"/>
                    </a:lnTo>
                    <a:lnTo>
                      <a:pt x="168" y="51"/>
                    </a:lnTo>
                    <a:lnTo>
                      <a:pt x="163" y="56"/>
                    </a:lnTo>
                    <a:lnTo>
                      <a:pt x="158" y="65"/>
                    </a:lnTo>
                    <a:lnTo>
                      <a:pt x="155" y="75"/>
                    </a:lnTo>
                    <a:lnTo>
                      <a:pt x="155" y="87"/>
                    </a:lnTo>
                    <a:lnTo>
                      <a:pt x="155" y="98"/>
                    </a:lnTo>
                    <a:lnTo>
                      <a:pt x="159" y="120"/>
                    </a:lnTo>
                    <a:lnTo>
                      <a:pt x="164" y="138"/>
                    </a:lnTo>
                    <a:lnTo>
                      <a:pt x="164" y="139"/>
                    </a:lnTo>
                    <a:lnTo>
                      <a:pt x="164" y="139"/>
                    </a:lnTo>
                    <a:lnTo>
                      <a:pt x="159" y="144"/>
                    </a:lnTo>
                    <a:lnTo>
                      <a:pt x="154" y="151"/>
                    </a:lnTo>
                    <a:lnTo>
                      <a:pt x="151" y="156"/>
                    </a:lnTo>
                    <a:lnTo>
                      <a:pt x="150" y="162"/>
                    </a:lnTo>
                    <a:lnTo>
                      <a:pt x="149" y="170"/>
                    </a:lnTo>
                    <a:lnTo>
                      <a:pt x="149" y="176"/>
                    </a:lnTo>
                    <a:lnTo>
                      <a:pt x="149" y="184"/>
                    </a:lnTo>
                    <a:lnTo>
                      <a:pt x="150" y="191"/>
                    </a:lnTo>
                    <a:lnTo>
                      <a:pt x="151" y="196"/>
                    </a:lnTo>
                    <a:lnTo>
                      <a:pt x="154" y="201"/>
                    </a:lnTo>
                    <a:lnTo>
                      <a:pt x="156" y="206"/>
                    </a:lnTo>
                    <a:lnTo>
                      <a:pt x="159" y="210"/>
                    </a:lnTo>
                    <a:lnTo>
                      <a:pt x="163" y="214"/>
                    </a:lnTo>
                    <a:lnTo>
                      <a:pt x="167" y="216"/>
                    </a:lnTo>
                    <a:lnTo>
                      <a:pt x="168" y="227"/>
                    </a:lnTo>
                    <a:lnTo>
                      <a:pt x="169" y="237"/>
                    </a:lnTo>
                    <a:lnTo>
                      <a:pt x="172" y="246"/>
                    </a:lnTo>
                    <a:lnTo>
                      <a:pt x="174" y="255"/>
                    </a:lnTo>
                    <a:lnTo>
                      <a:pt x="179" y="271"/>
                    </a:lnTo>
                    <a:lnTo>
                      <a:pt x="187" y="286"/>
                    </a:lnTo>
                    <a:lnTo>
                      <a:pt x="195" y="297"/>
                    </a:lnTo>
                    <a:lnTo>
                      <a:pt x="203" y="306"/>
                    </a:lnTo>
                    <a:lnTo>
                      <a:pt x="210" y="314"/>
                    </a:lnTo>
                    <a:lnTo>
                      <a:pt x="215" y="319"/>
                    </a:lnTo>
                    <a:lnTo>
                      <a:pt x="215" y="364"/>
                    </a:lnTo>
                    <a:lnTo>
                      <a:pt x="201" y="369"/>
                    </a:lnTo>
                    <a:lnTo>
                      <a:pt x="186" y="375"/>
                    </a:lnTo>
                    <a:lnTo>
                      <a:pt x="171" y="381"/>
                    </a:lnTo>
                    <a:lnTo>
                      <a:pt x="155" y="384"/>
                    </a:lnTo>
                    <a:lnTo>
                      <a:pt x="129" y="393"/>
                    </a:lnTo>
                    <a:lnTo>
                      <a:pt x="106" y="401"/>
                    </a:lnTo>
                    <a:lnTo>
                      <a:pt x="83" y="410"/>
                    </a:lnTo>
                    <a:lnTo>
                      <a:pt x="64" y="419"/>
                    </a:lnTo>
                    <a:lnTo>
                      <a:pt x="46" y="428"/>
                    </a:lnTo>
                    <a:lnTo>
                      <a:pt x="32" y="438"/>
                    </a:lnTo>
                    <a:lnTo>
                      <a:pt x="27" y="444"/>
                    </a:lnTo>
                    <a:lnTo>
                      <a:pt x="22" y="449"/>
                    </a:lnTo>
                    <a:lnTo>
                      <a:pt x="18" y="455"/>
                    </a:lnTo>
                    <a:lnTo>
                      <a:pt x="15" y="460"/>
                    </a:lnTo>
                    <a:lnTo>
                      <a:pt x="10" y="479"/>
                    </a:lnTo>
                    <a:lnTo>
                      <a:pt x="6" y="499"/>
                    </a:lnTo>
                    <a:lnTo>
                      <a:pt x="4" y="521"/>
                    </a:lnTo>
                    <a:lnTo>
                      <a:pt x="2" y="540"/>
                    </a:lnTo>
                    <a:lnTo>
                      <a:pt x="0" y="573"/>
                    </a:lnTo>
                    <a:lnTo>
                      <a:pt x="0" y="589"/>
                    </a:lnTo>
                    <a:lnTo>
                      <a:pt x="1" y="594"/>
                    </a:lnTo>
                    <a:lnTo>
                      <a:pt x="4" y="598"/>
                    </a:lnTo>
                    <a:lnTo>
                      <a:pt x="7" y="600"/>
                    </a:lnTo>
                    <a:lnTo>
                      <a:pt x="11" y="602"/>
                    </a:lnTo>
                    <a:lnTo>
                      <a:pt x="350" y="602"/>
                    </a:lnTo>
                    <a:lnTo>
                      <a:pt x="346" y="594"/>
                    </a:lnTo>
                    <a:lnTo>
                      <a:pt x="345" y="589"/>
                    </a:lnTo>
                    <a:lnTo>
                      <a:pt x="345" y="585"/>
                    </a:lnTo>
                    <a:lnTo>
                      <a:pt x="348" y="581"/>
                    </a:lnTo>
                    <a:lnTo>
                      <a:pt x="352" y="577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86" name="Google Shape;186;p30"/>
              <p:cNvSpPr/>
              <p:nvPr/>
            </p:nvSpPr>
            <p:spPr>
              <a:xfrm>
                <a:off x="6597650" y="5497513"/>
                <a:ext cx="131762" cy="133350"/>
              </a:xfrm>
              <a:custGeom>
                <a:avLst/>
                <a:gdLst/>
                <a:ahLst/>
                <a:cxnLst/>
                <a:rect l="l" t="t" r="r" b="b"/>
                <a:pathLst>
                  <a:path w="332" h="336" extrusionOk="0">
                    <a:moveTo>
                      <a:pt x="166" y="245"/>
                    </a:moveTo>
                    <a:lnTo>
                      <a:pt x="158" y="244"/>
                    </a:lnTo>
                    <a:lnTo>
                      <a:pt x="151" y="243"/>
                    </a:lnTo>
                    <a:lnTo>
                      <a:pt x="143" y="241"/>
                    </a:lnTo>
                    <a:lnTo>
                      <a:pt x="135" y="239"/>
                    </a:lnTo>
                    <a:lnTo>
                      <a:pt x="129" y="235"/>
                    </a:lnTo>
                    <a:lnTo>
                      <a:pt x="122" y="231"/>
                    </a:lnTo>
                    <a:lnTo>
                      <a:pt x="116" y="227"/>
                    </a:lnTo>
                    <a:lnTo>
                      <a:pt x="111" y="222"/>
                    </a:lnTo>
                    <a:lnTo>
                      <a:pt x="106" y="217"/>
                    </a:lnTo>
                    <a:lnTo>
                      <a:pt x="101" y="211"/>
                    </a:lnTo>
                    <a:lnTo>
                      <a:pt x="97" y="204"/>
                    </a:lnTo>
                    <a:lnTo>
                      <a:pt x="94" y="198"/>
                    </a:lnTo>
                    <a:lnTo>
                      <a:pt x="92" y="190"/>
                    </a:lnTo>
                    <a:lnTo>
                      <a:pt x="89" y="182"/>
                    </a:lnTo>
                    <a:lnTo>
                      <a:pt x="88" y="175"/>
                    </a:lnTo>
                    <a:lnTo>
                      <a:pt x="88" y="167"/>
                    </a:lnTo>
                    <a:lnTo>
                      <a:pt x="88" y="159"/>
                    </a:lnTo>
                    <a:lnTo>
                      <a:pt x="89" y="151"/>
                    </a:lnTo>
                    <a:lnTo>
                      <a:pt x="92" y="144"/>
                    </a:lnTo>
                    <a:lnTo>
                      <a:pt x="94" y="136"/>
                    </a:lnTo>
                    <a:lnTo>
                      <a:pt x="97" y="130"/>
                    </a:lnTo>
                    <a:lnTo>
                      <a:pt x="101" y="123"/>
                    </a:lnTo>
                    <a:lnTo>
                      <a:pt x="106" y="117"/>
                    </a:lnTo>
                    <a:lnTo>
                      <a:pt x="111" y="112"/>
                    </a:lnTo>
                    <a:lnTo>
                      <a:pt x="116" y="106"/>
                    </a:lnTo>
                    <a:lnTo>
                      <a:pt x="122" y="103"/>
                    </a:lnTo>
                    <a:lnTo>
                      <a:pt x="129" y="99"/>
                    </a:lnTo>
                    <a:lnTo>
                      <a:pt x="135" y="95"/>
                    </a:lnTo>
                    <a:lnTo>
                      <a:pt x="143" y="92"/>
                    </a:lnTo>
                    <a:lnTo>
                      <a:pt x="151" y="90"/>
                    </a:lnTo>
                    <a:lnTo>
                      <a:pt x="158" y="90"/>
                    </a:lnTo>
                    <a:lnTo>
                      <a:pt x="166" y="89"/>
                    </a:lnTo>
                    <a:lnTo>
                      <a:pt x="174" y="90"/>
                    </a:lnTo>
                    <a:lnTo>
                      <a:pt x="181" y="90"/>
                    </a:lnTo>
                    <a:lnTo>
                      <a:pt x="189" y="92"/>
                    </a:lnTo>
                    <a:lnTo>
                      <a:pt x="196" y="95"/>
                    </a:lnTo>
                    <a:lnTo>
                      <a:pt x="203" y="99"/>
                    </a:lnTo>
                    <a:lnTo>
                      <a:pt x="210" y="103"/>
                    </a:lnTo>
                    <a:lnTo>
                      <a:pt x="215" y="106"/>
                    </a:lnTo>
                    <a:lnTo>
                      <a:pt x="221" y="112"/>
                    </a:lnTo>
                    <a:lnTo>
                      <a:pt x="226" y="117"/>
                    </a:lnTo>
                    <a:lnTo>
                      <a:pt x="230" y="123"/>
                    </a:lnTo>
                    <a:lnTo>
                      <a:pt x="234" y="130"/>
                    </a:lnTo>
                    <a:lnTo>
                      <a:pt x="238" y="136"/>
                    </a:lnTo>
                    <a:lnTo>
                      <a:pt x="241" y="144"/>
                    </a:lnTo>
                    <a:lnTo>
                      <a:pt x="242" y="151"/>
                    </a:lnTo>
                    <a:lnTo>
                      <a:pt x="243" y="159"/>
                    </a:lnTo>
                    <a:lnTo>
                      <a:pt x="244" y="167"/>
                    </a:lnTo>
                    <a:lnTo>
                      <a:pt x="243" y="175"/>
                    </a:lnTo>
                    <a:lnTo>
                      <a:pt x="242" y="182"/>
                    </a:lnTo>
                    <a:lnTo>
                      <a:pt x="241" y="190"/>
                    </a:lnTo>
                    <a:lnTo>
                      <a:pt x="238" y="198"/>
                    </a:lnTo>
                    <a:lnTo>
                      <a:pt x="234" y="204"/>
                    </a:lnTo>
                    <a:lnTo>
                      <a:pt x="230" y="211"/>
                    </a:lnTo>
                    <a:lnTo>
                      <a:pt x="226" y="217"/>
                    </a:lnTo>
                    <a:lnTo>
                      <a:pt x="221" y="222"/>
                    </a:lnTo>
                    <a:lnTo>
                      <a:pt x="215" y="227"/>
                    </a:lnTo>
                    <a:lnTo>
                      <a:pt x="210" y="231"/>
                    </a:lnTo>
                    <a:lnTo>
                      <a:pt x="203" y="235"/>
                    </a:lnTo>
                    <a:lnTo>
                      <a:pt x="196" y="239"/>
                    </a:lnTo>
                    <a:lnTo>
                      <a:pt x="189" y="241"/>
                    </a:lnTo>
                    <a:lnTo>
                      <a:pt x="181" y="243"/>
                    </a:lnTo>
                    <a:lnTo>
                      <a:pt x="174" y="244"/>
                    </a:lnTo>
                    <a:lnTo>
                      <a:pt x="166" y="245"/>
                    </a:lnTo>
                    <a:close/>
                    <a:moveTo>
                      <a:pt x="306" y="204"/>
                    </a:moveTo>
                    <a:lnTo>
                      <a:pt x="302" y="202"/>
                    </a:lnTo>
                    <a:lnTo>
                      <a:pt x="301" y="199"/>
                    </a:lnTo>
                    <a:lnTo>
                      <a:pt x="300" y="195"/>
                    </a:lnTo>
                    <a:lnTo>
                      <a:pt x="300" y="191"/>
                    </a:lnTo>
                    <a:lnTo>
                      <a:pt x="302" y="180"/>
                    </a:lnTo>
                    <a:lnTo>
                      <a:pt x="302" y="167"/>
                    </a:lnTo>
                    <a:lnTo>
                      <a:pt x="302" y="154"/>
                    </a:lnTo>
                    <a:lnTo>
                      <a:pt x="300" y="142"/>
                    </a:lnTo>
                    <a:lnTo>
                      <a:pt x="300" y="139"/>
                    </a:lnTo>
                    <a:lnTo>
                      <a:pt x="301" y="135"/>
                    </a:lnTo>
                    <a:lnTo>
                      <a:pt x="302" y="132"/>
                    </a:lnTo>
                    <a:lnTo>
                      <a:pt x="306" y="130"/>
                    </a:lnTo>
                    <a:lnTo>
                      <a:pt x="332" y="114"/>
                    </a:lnTo>
                    <a:lnTo>
                      <a:pt x="293" y="50"/>
                    </a:lnTo>
                    <a:lnTo>
                      <a:pt x="269" y="64"/>
                    </a:lnTo>
                    <a:lnTo>
                      <a:pt x="265" y="65"/>
                    </a:lnTo>
                    <a:lnTo>
                      <a:pt x="261" y="65"/>
                    </a:lnTo>
                    <a:lnTo>
                      <a:pt x="257" y="65"/>
                    </a:lnTo>
                    <a:lnTo>
                      <a:pt x="255" y="63"/>
                    </a:lnTo>
                    <a:lnTo>
                      <a:pt x="251" y="59"/>
                    </a:lnTo>
                    <a:lnTo>
                      <a:pt x="242" y="53"/>
                    </a:lnTo>
                    <a:lnTo>
                      <a:pt x="233" y="45"/>
                    </a:lnTo>
                    <a:lnTo>
                      <a:pt x="224" y="40"/>
                    </a:lnTo>
                    <a:lnTo>
                      <a:pt x="215" y="35"/>
                    </a:lnTo>
                    <a:lnTo>
                      <a:pt x="211" y="33"/>
                    </a:lnTo>
                    <a:lnTo>
                      <a:pt x="208" y="31"/>
                    </a:lnTo>
                    <a:lnTo>
                      <a:pt x="207" y="27"/>
                    </a:lnTo>
                    <a:lnTo>
                      <a:pt x="207" y="24"/>
                    </a:lnTo>
                    <a:lnTo>
                      <a:pt x="207" y="0"/>
                    </a:lnTo>
                    <a:lnTo>
                      <a:pt x="135" y="0"/>
                    </a:lnTo>
                    <a:lnTo>
                      <a:pt x="135" y="24"/>
                    </a:lnTo>
                    <a:lnTo>
                      <a:pt x="134" y="27"/>
                    </a:lnTo>
                    <a:lnTo>
                      <a:pt x="133" y="31"/>
                    </a:lnTo>
                    <a:lnTo>
                      <a:pt x="130" y="33"/>
                    </a:lnTo>
                    <a:lnTo>
                      <a:pt x="126" y="35"/>
                    </a:lnTo>
                    <a:lnTo>
                      <a:pt x="113" y="41"/>
                    </a:lnTo>
                    <a:lnTo>
                      <a:pt x="101" y="47"/>
                    </a:lnTo>
                    <a:lnTo>
                      <a:pt x="88" y="55"/>
                    </a:lnTo>
                    <a:lnTo>
                      <a:pt x="77" y="63"/>
                    </a:lnTo>
                    <a:lnTo>
                      <a:pt x="75" y="65"/>
                    </a:lnTo>
                    <a:lnTo>
                      <a:pt x="71" y="65"/>
                    </a:lnTo>
                    <a:lnTo>
                      <a:pt x="67" y="65"/>
                    </a:lnTo>
                    <a:lnTo>
                      <a:pt x="63" y="64"/>
                    </a:lnTo>
                    <a:lnTo>
                      <a:pt x="38" y="50"/>
                    </a:lnTo>
                    <a:lnTo>
                      <a:pt x="0" y="114"/>
                    </a:lnTo>
                    <a:lnTo>
                      <a:pt x="26" y="130"/>
                    </a:lnTo>
                    <a:lnTo>
                      <a:pt x="29" y="132"/>
                    </a:lnTo>
                    <a:lnTo>
                      <a:pt x="31" y="135"/>
                    </a:lnTo>
                    <a:lnTo>
                      <a:pt x="33" y="139"/>
                    </a:lnTo>
                    <a:lnTo>
                      <a:pt x="31" y="142"/>
                    </a:lnTo>
                    <a:lnTo>
                      <a:pt x="30" y="154"/>
                    </a:lnTo>
                    <a:lnTo>
                      <a:pt x="30" y="167"/>
                    </a:lnTo>
                    <a:lnTo>
                      <a:pt x="30" y="178"/>
                    </a:lnTo>
                    <a:lnTo>
                      <a:pt x="31" y="191"/>
                    </a:lnTo>
                    <a:lnTo>
                      <a:pt x="33" y="195"/>
                    </a:lnTo>
                    <a:lnTo>
                      <a:pt x="31" y="199"/>
                    </a:lnTo>
                    <a:lnTo>
                      <a:pt x="29" y="202"/>
                    </a:lnTo>
                    <a:lnTo>
                      <a:pt x="26" y="204"/>
                    </a:lnTo>
                    <a:lnTo>
                      <a:pt x="0" y="220"/>
                    </a:lnTo>
                    <a:lnTo>
                      <a:pt x="38" y="284"/>
                    </a:lnTo>
                    <a:lnTo>
                      <a:pt x="63" y="270"/>
                    </a:lnTo>
                    <a:lnTo>
                      <a:pt x="67" y="268"/>
                    </a:lnTo>
                    <a:lnTo>
                      <a:pt x="71" y="267"/>
                    </a:lnTo>
                    <a:lnTo>
                      <a:pt x="75" y="268"/>
                    </a:lnTo>
                    <a:lnTo>
                      <a:pt x="77" y="271"/>
                    </a:lnTo>
                    <a:lnTo>
                      <a:pt x="89" y="279"/>
                    </a:lnTo>
                    <a:lnTo>
                      <a:pt x="106" y="286"/>
                    </a:lnTo>
                    <a:lnTo>
                      <a:pt x="124" y="295"/>
                    </a:lnTo>
                    <a:lnTo>
                      <a:pt x="139" y="300"/>
                    </a:lnTo>
                    <a:lnTo>
                      <a:pt x="142" y="303"/>
                    </a:lnTo>
                    <a:lnTo>
                      <a:pt x="144" y="306"/>
                    </a:lnTo>
                    <a:lnTo>
                      <a:pt x="146" y="308"/>
                    </a:lnTo>
                    <a:lnTo>
                      <a:pt x="147" y="312"/>
                    </a:lnTo>
                    <a:lnTo>
                      <a:pt x="147" y="336"/>
                    </a:lnTo>
                    <a:lnTo>
                      <a:pt x="207" y="336"/>
                    </a:lnTo>
                    <a:lnTo>
                      <a:pt x="207" y="312"/>
                    </a:lnTo>
                    <a:lnTo>
                      <a:pt x="207" y="308"/>
                    </a:lnTo>
                    <a:lnTo>
                      <a:pt x="208" y="306"/>
                    </a:lnTo>
                    <a:lnTo>
                      <a:pt x="211" y="303"/>
                    </a:lnTo>
                    <a:lnTo>
                      <a:pt x="215" y="300"/>
                    </a:lnTo>
                    <a:lnTo>
                      <a:pt x="223" y="297"/>
                    </a:lnTo>
                    <a:lnTo>
                      <a:pt x="230" y="291"/>
                    </a:lnTo>
                    <a:lnTo>
                      <a:pt x="238" y="285"/>
                    </a:lnTo>
                    <a:lnTo>
                      <a:pt x="246" y="279"/>
                    </a:lnTo>
                    <a:lnTo>
                      <a:pt x="250" y="275"/>
                    </a:lnTo>
                    <a:lnTo>
                      <a:pt x="255" y="271"/>
                    </a:lnTo>
                    <a:lnTo>
                      <a:pt x="257" y="268"/>
                    </a:lnTo>
                    <a:lnTo>
                      <a:pt x="261" y="267"/>
                    </a:lnTo>
                    <a:lnTo>
                      <a:pt x="265" y="268"/>
                    </a:lnTo>
                    <a:lnTo>
                      <a:pt x="269" y="270"/>
                    </a:lnTo>
                    <a:lnTo>
                      <a:pt x="295" y="284"/>
                    </a:lnTo>
                    <a:lnTo>
                      <a:pt x="332" y="220"/>
                    </a:lnTo>
                    <a:lnTo>
                      <a:pt x="306" y="20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</p:grpSp>
      <p:grpSp>
        <p:nvGrpSpPr>
          <p:cNvPr id="187" name="Google Shape;187;p30"/>
          <p:cNvGrpSpPr/>
          <p:nvPr/>
        </p:nvGrpSpPr>
        <p:grpSpPr>
          <a:xfrm>
            <a:off x="1853240" y="3207403"/>
            <a:ext cx="2846784" cy="704850"/>
            <a:chOff x="1563688" y="5055576"/>
            <a:chExt cx="3795712" cy="939800"/>
          </a:xfrm>
        </p:grpSpPr>
        <p:sp>
          <p:nvSpPr>
            <p:cNvPr id="188" name="Google Shape;188;p30"/>
            <p:cNvSpPr/>
            <p:nvPr/>
          </p:nvSpPr>
          <p:spPr>
            <a:xfrm>
              <a:off x="1563688" y="5154978"/>
              <a:ext cx="3660775" cy="740997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dirty="0">
                  <a:latin typeface="Quattrocento Sans"/>
                  <a:ea typeface="Quattrocento Sans"/>
                  <a:cs typeface="Quattrocento Sans"/>
                  <a:sym typeface="Quattrocento Sans"/>
                </a:rPr>
                <a:t>GAN MODELLING</a:t>
              </a:r>
              <a:endParaRPr sz="1200" b="1" dirty="0"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9" name="Google Shape;189;p30"/>
            <p:cNvSpPr/>
            <p:nvPr/>
          </p:nvSpPr>
          <p:spPr>
            <a:xfrm>
              <a:off x="4419600" y="5055576"/>
              <a:ext cx="939800" cy="939800"/>
            </a:xfrm>
            <a:prstGeom prst="ellipse">
              <a:avLst/>
            </a:prstGeom>
            <a:solidFill>
              <a:srgbClr val="0C829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grpSp>
          <p:nvGrpSpPr>
            <p:cNvPr id="190" name="Google Shape;190;p30" descr="Icon of gears. "/>
            <p:cNvGrpSpPr/>
            <p:nvPr/>
          </p:nvGrpSpPr>
          <p:grpSpPr>
            <a:xfrm>
              <a:off x="4717582" y="5353558"/>
              <a:ext cx="343837" cy="343837"/>
              <a:chOff x="7613650" y="1387475"/>
              <a:chExt cx="284163" cy="284163"/>
            </a:xfrm>
          </p:grpSpPr>
          <p:sp>
            <p:nvSpPr>
              <p:cNvPr id="191" name="Google Shape;191;p30"/>
              <p:cNvSpPr/>
              <p:nvPr/>
            </p:nvSpPr>
            <p:spPr>
              <a:xfrm>
                <a:off x="7613650" y="1471613"/>
                <a:ext cx="200025" cy="200025"/>
              </a:xfrm>
              <a:custGeom>
                <a:avLst/>
                <a:gdLst/>
                <a:ahLst/>
                <a:cxnLst/>
                <a:rect l="l" t="t" r="r" b="b"/>
                <a:pathLst>
                  <a:path w="629" h="629" extrusionOk="0">
                    <a:moveTo>
                      <a:pt x="314" y="441"/>
                    </a:moveTo>
                    <a:lnTo>
                      <a:pt x="301" y="440"/>
                    </a:lnTo>
                    <a:lnTo>
                      <a:pt x="288" y="439"/>
                    </a:lnTo>
                    <a:lnTo>
                      <a:pt x="276" y="436"/>
                    </a:lnTo>
                    <a:lnTo>
                      <a:pt x="264" y="430"/>
                    </a:lnTo>
                    <a:lnTo>
                      <a:pt x="253" y="425"/>
                    </a:lnTo>
                    <a:lnTo>
                      <a:pt x="242" y="418"/>
                    </a:lnTo>
                    <a:lnTo>
                      <a:pt x="233" y="411"/>
                    </a:lnTo>
                    <a:lnTo>
                      <a:pt x="223" y="404"/>
                    </a:lnTo>
                    <a:lnTo>
                      <a:pt x="216" y="394"/>
                    </a:lnTo>
                    <a:lnTo>
                      <a:pt x="208" y="384"/>
                    </a:lnTo>
                    <a:lnTo>
                      <a:pt x="202" y="374"/>
                    </a:lnTo>
                    <a:lnTo>
                      <a:pt x="196" y="362"/>
                    </a:lnTo>
                    <a:lnTo>
                      <a:pt x="192" y="350"/>
                    </a:lnTo>
                    <a:lnTo>
                      <a:pt x="189" y="338"/>
                    </a:lnTo>
                    <a:lnTo>
                      <a:pt x="187" y="325"/>
                    </a:lnTo>
                    <a:lnTo>
                      <a:pt x="186" y="313"/>
                    </a:lnTo>
                    <a:lnTo>
                      <a:pt x="187" y="300"/>
                    </a:lnTo>
                    <a:lnTo>
                      <a:pt x="189" y="287"/>
                    </a:lnTo>
                    <a:lnTo>
                      <a:pt x="192" y="274"/>
                    </a:lnTo>
                    <a:lnTo>
                      <a:pt x="196" y="262"/>
                    </a:lnTo>
                    <a:lnTo>
                      <a:pt x="202" y="252"/>
                    </a:lnTo>
                    <a:lnTo>
                      <a:pt x="208" y="241"/>
                    </a:lnTo>
                    <a:lnTo>
                      <a:pt x="216" y="231"/>
                    </a:lnTo>
                    <a:lnTo>
                      <a:pt x="223" y="222"/>
                    </a:lnTo>
                    <a:lnTo>
                      <a:pt x="233" y="213"/>
                    </a:lnTo>
                    <a:lnTo>
                      <a:pt x="242" y="206"/>
                    </a:lnTo>
                    <a:lnTo>
                      <a:pt x="253" y="199"/>
                    </a:lnTo>
                    <a:lnTo>
                      <a:pt x="264" y="194"/>
                    </a:lnTo>
                    <a:lnTo>
                      <a:pt x="276" y="190"/>
                    </a:lnTo>
                    <a:lnTo>
                      <a:pt x="288" y="186"/>
                    </a:lnTo>
                    <a:lnTo>
                      <a:pt x="301" y="184"/>
                    </a:lnTo>
                    <a:lnTo>
                      <a:pt x="314" y="184"/>
                    </a:lnTo>
                    <a:lnTo>
                      <a:pt x="327" y="184"/>
                    </a:lnTo>
                    <a:lnTo>
                      <a:pt x="340" y="186"/>
                    </a:lnTo>
                    <a:lnTo>
                      <a:pt x="352" y="190"/>
                    </a:lnTo>
                    <a:lnTo>
                      <a:pt x="363" y="194"/>
                    </a:lnTo>
                    <a:lnTo>
                      <a:pt x="375" y="199"/>
                    </a:lnTo>
                    <a:lnTo>
                      <a:pt x="386" y="206"/>
                    </a:lnTo>
                    <a:lnTo>
                      <a:pt x="395" y="213"/>
                    </a:lnTo>
                    <a:lnTo>
                      <a:pt x="404" y="222"/>
                    </a:lnTo>
                    <a:lnTo>
                      <a:pt x="413" y="231"/>
                    </a:lnTo>
                    <a:lnTo>
                      <a:pt x="420" y="241"/>
                    </a:lnTo>
                    <a:lnTo>
                      <a:pt x="426" y="252"/>
                    </a:lnTo>
                    <a:lnTo>
                      <a:pt x="432" y="262"/>
                    </a:lnTo>
                    <a:lnTo>
                      <a:pt x="436" y="274"/>
                    </a:lnTo>
                    <a:lnTo>
                      <a:pt x="439" y="287"/>
                    </a:lnTo>
                    <a:lnTo>
                      <a:pt x="441" y="300"/>
                    </a:lnTo>
                    <a:lnTo>
                      <a:pt x="443" y="313"/>
                    </a:lnTo>
                    <a:lnTo>
                      <a:pt x="441" y="325"/>
                    </a:lnTo>
                    <a:lnTo>
                      <a:pt x="439" y="338"/>
                    </a:lnTo>
                    <a:lnTo>
                      <a:pt x="436" y="350"/>
                    </a:lnTo>
                    <a:lnTo>
                      <a:pt x="432" y="362"/>
                    </a:lnTo>
                    <a:lnTo>
                      <a:pt x="426" y="374"/>
                    </a:lnTo>
                    <a:lnTo>
                      <a:pt x="420" y="384"/>
                    </a:lnTo>
                    <a:lnTo>
                      <a:pt x="413" y="394"/>
                    </a:lnTo>
                    <a:lnTo>
                      <a:pt x="404" y="404"/>
                    </a:lnTo>
                    <a:lnTo>
                      <a:pt x="395" y="411"/>
                    </a:lnTo>
                    <a:lnTo>
                      <a:pt x="386" y="418"/>
                    </a:lnTo>
                    <a:lnTo>
                      <a:pt x="375" y="425"/>
                    </a:lnTo>
                    <a:lnTo>
                      <a:pt x="363" y="430"/>
                    </a:lnTo>
                    <a:lnTo>
                      <a:pt x="352" y="436"/>
                    </a:lnTo>
                    <a:lnTo>
                      <a:pt x="340" y="439"/>
                    </a:lnTo>
                    <a:lnTo>
                      <a:pt x="327" y="440"/>
                    </a:lnTo>
                    <a:lnTo>
                      <a:pt x="314" y="441"/>
                    </a:lnTo>
                    <a:close/>
                    <a:moveTo>
                      <a:pt x="621" y="385"/>
                    </a:moveTo>
                    <a:lnTo>
                      <a:pt x="571" y="355"/>
                    </a:lnTo>
                    <a:lnTo>
                      <a:pt x="572" y="346"/>
                    </a:lnTo>
                    <a:lnTo>
                      <a:pt x="573" y="335"/>
                    </a:lnTo>
                    <a:lnTo>
                      <a:pt x="574" y="323"/>
                    </a:lnTo>
                    <a:lnTo>
                      <a:pt x="574" y="313"/>
                    </a:lnTo>
                    <a:lnTo>
                      <a:pt x="574" y="302"/>
                    </a:lnTo>
                    <a:lnTo>
                      <a:pt x="573" y="291"/>
                    </a:lnTo>
                    <a:lnTo>
                      <a:pt x="572" y="280"/>
                    </a:lnTo>
                    <a:lnTo>
                      <a:pt x="570" y="269"/>
                    </a:lnTo>
                    <a:lnTo>
                      <a:pt x="620" y="241"/>
                    </a:lnTo>
                    <a:lnTo>
                      <a:pt x="623" y="239"/>
                    </a:lnTo>
                    <a:lnTo>
                      <a:pt x="624" y="237"/>
                    </a:lnTo>
                    <a:lnTo>
                      <a:pt x="627" y="234"/>
                    </a:lnTo>
                    <a:lnTo>
                      <a:pt x="628" y="231"/>
                    </a:lnTo>
                    <a:lnTo>
                      <a:pt x="628" y="228"/>
                    </a:lnTo>
                    <a:lnTo>
                      <a:pt x="628" y="226"/>
                    </a:lnTo>
                    <a:lnTo>
                      <a:pt x="628" y="223"/>
                    </a:lnTo>
                    <a:lnTo>
                      <a:pt x="625" y="219"/>
                    </a:lnTo>
                    <a:lnTo>
                      <a:pt x="551" y="90"/>
                    </a:lnTo>
                    <a:lnTo>
                      <a:pt x="548" y="87"/>
                    </a:lnTo>
                    <a:lnTo>
                      <a:pt x="546" y="85"/>
                    </a:lnTo>
                    <a:lnTo>
                      <a:pt x="544" y="84"/>
                    </a:lnTo>
                    <a:lnTo>
                      <a:pt x="541" y="83"/>
                    </a:lnTo>
                    <a:lnTo>
                      <a:pt x="539" y="81"/>
                    </a:lnTo>
                    <a:lnTo>
                      <a:pt x="536" y="81"/>
                    </a:lnTo>
                    <a:lnTo>
                      <a:pt x="532" y="83"/>
                    </a:lnTo>
                    <a:lnTo>
                      <a:pt x="530" y="84"/>
                    </a:lnTo>
                    <a:lnTo>
                      <a:pt x="481" y="113"/>
                    </a:lnTo>
                    <a:lnTo>
                      <a:pt x="465" y="99"/>
                    </a:lnTo>
                    <a:lnTo>
                      <a:pt x="447" y="88"/>
                    </a:lnTo>
                    <a:lnTo>
                      <a:pt x="438" y="83"/>
                    </a:lnTo>
                    <a:lnTo>
                      <a:pt x="429" y="77"/>
                    </a:lnTo>
                    <a:lnTo>
                      <a:pt x="418" y="73"/>
                    </a:lnTo>
                    <a:lnTo>
                      <a:pt x="407" y="69"/>
                    </a:lnTo>
                    <a:lnTo>
                      <a:pt x="407" y="15"/>
                    </a:lnTo>
                    <a:lnTo>
                      <a:pt x="407" y="12"/>
                    </a:lnTo>
                    <a:lnTo>
                      <a:pt x="406" y="10"/>
                    </a:lnTo>
                    <a:lnTo>
                      <a:pt x="404" y="7"/>
                    </a:lnTo>
                    <a:lnTo>
                      <a:pt x="403" y="4"/>
                    </a:lnTo>
                    <a:lnTo>
                      <a:pt x="401" y="2"/>
                    </a:lnTo>
                    <a:lnTo>
                      <a:pt x="398" y="1"/>
                    </a:lnTo>
                    <a:lnTo>
                      <a:pt x="395" y="0"/>
                    </a:lnTo>
                    <a:lnTo>
                      <a:pt x="392" y="0"/>
                    </a:lnTo>
                    <a:lnTo>
                      <a:pt x="241" y="0"/>
                    </a:lnTo>
                    <a:lnTo>
                      <a:pt x="238" y="0"/>
                    </a:lnTo>
                    <a:lnTo>
                      <a:pt x="235" y="1"/>
                    </a:lnTo>
                    <a:lnTo>
                      <a:pt x="233" y="2"/>
                    </a:lnTo>
                    <a:lnTo>
                      <a:pt x="231" y="4"/>
                    </a:lnTo>
                    <a:lnTo>
                      <a:pt x="229" y="7"/>
                    </a:lnTo>
                    <a:lnTo>
                      <a:pt x="227" y="10"/>
                    </a:lnTo>
                    <a:lnTo>
                      <a:pt x="226" y="12"/>
                    </a:lnTo>
                    <a:lnTo>
                      <a:pt x="226" y="15"/>
                    </a:lnTo>
                    <a:lnTo>
                      <a:pt x="226" y="69"/>
                    </a:lnTo>
                    <a:lnTo>
                      <a:pt x="216" y="72"/>
                    </a:lnTo>
                    <a:lnTo>
                      <a:pt x="206" y="76"/>
                    </a:lnTo>
                    <a:lnTo>
                      <a:pt x="196" y="80"/>
                    </a:lnTo>
                    <a:lnTo>
                      <a:pt x="187" y="86"/>
                    </a:lnTo>
                    <a:lnTo>
                      <a:pt x="177" y="91"/>
                    </a:lnTo>
                    <a:lnTo>
                      <a:pt x="168" y="98"/>
                    </a:lnTo>
                    <a:lnTo>
                      <a:pt x="159" y="105"/>
                    </a:lnTo>
                    <a:lnTo>
                      <a:pt x="149" y="113"/>
                    </a:lnTo>
                    <a:lnTo>
                      <a:pt x="98" y="84"/>
                    </a:lnTo>
                    <a:lnTo>
                      <a:pt x="96" y="83"/>
                    </a:lnTo>
                    <a:lnTo>
                      <a:pt x="93" y="81"/>
                    </a:lnTo>
                    <a:lnTo>
                      <a:pt x="90" y="81"/>
                    </a:lnTo>
                    <a:lnTo>
                      <a:pt x="87" y="83"/>
                    </a:lnTo>
                    <a:lnTo>
                      <a:pt x="84" y="84"/>
                    </a:lnTo>
                    <a:lnTo>
                      <a:pt x="82" y="85"/>
                    </a:lnTo>
                    <a:lnTo>
                      <a:pt x="80" y="87"/>
                    </a:lnTo>
                    <a:lnTo>
                      <a:pt x="78" y="90"/>
                    </a:lnTo>
                    <a:lnTo>
                      <a:pt x="3" y="219"/>
                    </a:lnTo>
                    <a:lnTo>
                      <a:pt x="1" y="222"/>
                    </a:lnTo>
                    <a:lnTo>
                      <a:pt x="1" y="225"/>
                    </a:lnTo>
                    <a:lnTo>
                      <a:pt x="1" y="228"/>
                    </a:lnTo>
                    <a:lnTo>
                      <a:pt x="1" y="230"/>
                    </a:lnTo>
                    <a:lnTo>
                      <a:pt x="4" y="236"/>
                    </a:lnTo>
                    <a:lnTo>
                      <a:pt x="8" y="241"/>
                    </a:lnTo>
                    <a:lnTo>
                      <a:pt x="57" y="269"/>
                    </a:lnTo>
                    <a:lnTo>
                      <a:pt x="56" y="280"/>
                    </a:lnTo>
                    <a:lnTo>
                      <a:pt x="55" y="291"/>
                    </a:lnTo>
                    <a:lnTo>
                      <a:pt x="54" y="302"/>
                    </a:lnTo>
                    <a:lnTo>
                      <a:pt x="54" y="313"/>
                    </a:lnTo>
                    <a:lnTo>
                      <a:pt x="54" y="323"/>
                    </a:lnTo>
                    <a:lnTo>
                      <a:pt x="55" y="335"/>
                    </a:lnTo>
                    <a:lnTo>
                      <a:pt x="56" y="346"/>
                    </a:lnTo>
                    <a:lnTo>
                      <a:pt x="57" y="355"/>
                    </a:lnTo>
                    <a:lnTo>
                      <a:pt x="7" y="385"/>
                    </a:lnTo>
                    <a:lnTo>
                      <a:pt x="5" y="387"/>
                    </a:lnTo>
                    <a:lnTo>
                      <a:pt x="3" y="389"/>
                    </a:lnTo>
                    <a:lnTo>
                      <a:pt x="2" y="391"/>
                    </a:lnTo>
                    <a:lnTo>
                      <a:pt x="1" y="394"/>
                    </a:lnTo>
                    <a:lnTo>
                      <a:pt x="0" y="396"/>
                    </a:lnTo>
                    <a:lnTo>
                      <a:pt x="1" y="399"/>
                    </a:lnTo>
                    <a:lnTo>
                      <a:pt x="1" y="402"/>
                    </a:lnTo>
                    <a:lnTo>
                      <a:pt x="2" y="405"/>
                    </a:lnTo>
                    <a:lnTo>
                      <a:pt x="78" y="536"/>
                    </a:lnTo>
                    <a:lnTo>
                      <a:pt x="81" y="540"/>
                    </a:lnTo>
                    <a:lnTo>
                      <a:pt x="86" y="543"/>
                    </a:lnTo>
                    <a:lnTo>
                      <a:pt x="89" y="544"/>
                    </a:lnTo>
                    <a:lnTo>
                      <a:pt x="93" y="544"/>
                    </a:lnTo>
                    <a:lnTo>
                      <a:pt x="95" y="543"/>
                    </a:lnTo>
                    <a:lnTo>
                      <a:pt x="98" y="542"/>
                    </a:lnTo>
                    <a:lnTo>
                      <a:pt x="149" y="513"/>
                    </a:lnTo>
                    <a:lnTo>
                      <a:pt x="159" y="520"/>
                    </a:lnTo>
                    <a:lnTo>
                      <a:pt x="168" y="527"/>
                    </a:lnTo>
                    <a:lnTo>
                      <a:pt x="177" y="533"/>
                    </a:lnTo>
                    <a:lnTo>
                      <a:pt x="187" y="539"/>
                    </a:lnTo>
                    <a:lnTo>
                      <a:pt x="196" y="544"/>
                    </a:lnTo>
                    <a:lnTo>
                      <a:pt x="206" y="549"/>
                    </a:lnTo>
                    <a:lnTo>
                      <a:pt x="216" y="552"/>
                    </a:lnTo>
                    <a:lnTo>
                      <a:pt x="226" y="556"/>
                    </a:lnTo>
                    <a:lnTo>
                      <a:pt x="226" y="614"/>
                    </a:lnTo>
                    <a:lnTo>
                      <a:pt x="226" y="617"/>
                    </a:lnTo>
                    <a:lnTo>
                      <a:pt x="227" y="620"/>
                    </a:lnTo>
                    <a:lnTo>
                      <a:pt x="229" y="623"/>
                    </a:lnTo>
                    <a:lnTo>
                      <a:pt x="231" y="625"/>
                    </a:lnTo>
                    <a:lnTo>
                      <a:pt x="233" y="627"/>
                    </a:lnTo>
                    <a:lnTo>
                      <a:pt x="235" y="628"/>
                    </a:lnTo>
                    <a:lnTo>
                      <a:pt x="238" y="629"/>
                    </a:lnTo>
                    <a:lnTo>
                      <a:pt x="241" y="629"/>
                    </a:lnTo>
                    <a:lnTo>
                      <a:pt x="392" y="629"/>
                    </a:lnTo>
                    <a:lnTo>
                      <a:pt x="395" y="629"/>
                    </a:lnTo>
                    <a:lnTo>
                      <a:pt x="398" y="628"/>
                    </a:lnTo>
                    <a:lnTo>
                      <a:pt x="401" y="627"/>
                    </a:lnTo>
                    <a:lnTo>
                      <a:pt x="403" y="625"/>
                    </a:lnTo>
                    <a:lnTo>
                      <a:pt x="404" y="623"/>
                    </a:lnTo>
                    <a:lnTo>
                      <a:pt x="406" y="620"/>
                    </a:lnTo>
                    <a:lnTo>
                      <a:pt x="407" y="617"/>
                    </a:lnTo>
                    <a:lnTo>
                      <a:pt x="407" y="614"/>
                    </a:lnTo>
                    <a:lnTo>
                      <a:pt x="407" y="556"/>
                    </a:lnTo>
                    <a:lnTo>
                      <a:pt x="418" y="552"/>
                    </a:lnTo>
                    <a:lnTo>
                      <a:pt x="429" y="548"/>
                    </a:lnTo>
                    <a:lnTo>
                      <a:pt x="438" y="544"/>
                    </a:lnTo>
                    <a:lnTo>
                      <a:pt x="447" y="538"/>
                    </a:lnTo>
                    <a:lnTo>
                      <a:pt x="465" y="527"/>
                    </a:lnTo>
                    <a:lnTo>
                      <a:pt x="481" y="513"/>
                    </a:lnTo>
                    <a:lnTo>
                      <a:pt x="530" y="542"/>
                    </a:lnTo>
                    <a:lnTo>
                      <a:pt x="533" y="543"/>
                    </a:lnTo>
                    <a:lnTo>
                      <a:pt x="537" y="544"/>
                    </a:lnTo>
                    <a:lnTo>
                      <a:pt x="539" y="544"/>
                    </a:lnTo>
                    <a:lnTo>
                      <a:pt x="542" y="543"/>
                    </a:lnTo>
                    <a:lnTo>
                      <a:pt x="545" y="543"/>
                    </a:lnTo>
                    <a:lnTo>
                      <a:pt x="547" y="540"/>
                    </a:lnTo>
                    <a:lnTo>
                      <a:pt x="550" y="539"/>
                    </a:lnTo>
                    <a:lnTo>
                      <a:pt x="552" y="536"/>
                    </a:lnTo>
                    <a:lnTo>
                      <a:pt x="627" y="405"/>
                    </a:lnTo>
                    <a:lnTo>
                      <a:pt x="628" y="402"/>
                    </a:lnTo>
                    <a:lnTo>
                      <a:pt x="628" y="399"/>
                    </a:lnTo>
                    <a:lnTo>
                      <a:pt x="629" y="396"/>
                    </a:lnTo>
                    <a:lnTo>
                      <a:pt x="628" y="394"/>
                    </a:lnTo>
                    <a:lnTo>
                      <a:pt x="627" y="391"/>
                    </a:lnTo>
                    <a:lnTo>
                      <a:pt x="625" y="389"/>
                    </a:lnTo>
                    <a:lnTo>
                      <a:pt x="623" y="387"/>
                    </a:lnTo>
                    <a:lnTo>
                      <a:pt x="621" y="385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92" name="Google Shape;192;p30"/>
              <p:cNvSpPr/>
              <p:nvPr/>
            </p:nvSpPr>
            <p:spPr>
              <a:xfrm>
                <a:off x="7781925" y="1387475"/>
                <a:ext cx="115888" cy="117475"/>
              </a:xfrm>
              <a:custGeom>
                <a:avLst/>
                <a:gdLst/>
                <a:ahLst/>
                <a:cxnLst/>
                <a:rect l="l" t="t" r="r" b="b"/>
                <a:pathLst>
                  <a:path w="362" h="369" extrusionOk="0">
                    <a:moveTo>
                      <a:pt x="181" y="255"/>
                    </a:moveTo>
                    <a:lnTo>
                      <a:pt x="174" y="254"/>
                    </a:lnTo>
                    <a:lnTo>
                      <a:pt x="166" y="253"/>
                    </a:lnTo>
                    <a:lnTo>
                      <a:pt x="160" y="252"/>
                    </a:lnTo>
                    <a:lnTo>
                      <a:pt x="153" y="249"/>
                    </a:lnTo>
                    <a:lnTo>
                      <a:pt x="147" y="247"/>
                    </a:lnTo>
                    <a:lnTo>
                      <a:pt x="141" y="243"/>
                    </a:lnTo>
                    <a:lnTo>
                      <a:pt x="135" y="238"/>
                    </a:lnTo>
                    <a:lnTo>
                      <a:pt x="131" y="234"/>
                    </a:lnTo>
                    <a:lnTo>
                      <a:pt x="125" y="229"/>
                    </a:lnTo>
                    <a:lnTo>
                      <a:pt x="122" y="223"/>
                    </a:lnTo>
                    <a:lnTo>
                      <a:pt x="118" y="218"/>
                    </a:lnTo>
                    <a:lnTo>
                      <a:pt x="115" y="212"/>
                    </a:lnTo>
                    <a:lnTo>
                      <a:pt x="113" y="205"/>
                    </a:lnTo>
                    <a:lnTo>
                      <a:pt x="110" y="198"/>
                    </a:lnTo>
                    <a:lnTo>
                      <a:pt x="109" y="190"/>
                    </a:lnTo>
                    <a:lnTo>
                      <a:pt x="109" y="183"/>
                    </a:lnTo>
                    <a:lnTo>
                      <a:pt x="109" y="176"/>
                    </a:lnTo>
                    <a:lnTo>
                      <a:pt x="110" y="169"/>
                    </a:lnTo>
                    <a:lnTo>
                      <a:pt x="113" y="162"/>
                    </a:lnTo>
                    <a:lnTo>
                      <a:pt x="115" y="156"/>
                    </a:lnTo>
                    <a:lnTo>
                      <a:pt x="118" y="149"/>
                    </a:lnTo>
                    <a:lnTo>
                      <a:pt x="122" y="143"/>
                    </a:lnTo>
                    <a:lnTo>
                      <a:pt x="125" y="138"/>
                    </a:lnTo>
                    <a:lnTo>
                      <a:pt x="131" y="132"/>
                    </a:lnTo>
                    <a:lnTo>
                      <a:pt x="135" y="128"/>
                    </a:lnTo>
                    <a:lnTo>
                      <a:pt x="141" y="124"/>
                    </a:lnTo>
                    <a:lnTo>
                      <a:pt x="147" y="121"/>
                    </a:lnTo>
                    <a:lnTo>
                      <a:pt x="153" y="117"/>
                    </a:lnTo>
                    <a:lnTo>
                      <a:pt x="160" y="114"/>
                    </a:lnTo>
                    <a:lnTo>
                      <a:pt x="166" y="113"/>
                    </a:lnTo>
                    <a:lnTo>
                      <a:pt x="174" y="112"/>
                    </a:lnTo>
                    <a:lnTo>
                      <a:pt x="181" y="111"/>
                    </a:lnTo>
                    <a:lnTo>
                      <a:pt x="189" y="112"/>
                    </a:lnTo>
                    <a:lnTo>
                      <a:pt x="195" y="113"/>
                    </a:lnTo>
                    <a:lnTo>
                      <a:pt x="202" y="114"/>
                    </a:lnTo>
                    <a:lnTo>
                      <a:pt x="209" y="117"/>
                    </a:lnTo>
                    <a:lnTo>
                      <a:pt x="215" y="121"/>
                    </a:lnTo>
                    <a:lnTo>
                      <a:pt x="221" y="124"/>
                    </a:lnTo>
                    <a:lnTo>
                      <a:pt x="226" y="128"/>
                    </a:lnTo>
                    <a:lnTo>
                      <a:pt x="231" y="132"/>
                    </a:lnTo>
                    <a:lnTo>
                      <a:pt x="236" y="138"/>
                    </a:lnTo>
                    <a:lnTo>
                      <a:pt x="240" y="143"/>
                    </a:lnTo>
                    <a:lnTo>
                      <a:pt x="244" y="149"/>
                    </a:lnTo>
                    <a:lnTo>
                      <a:pt x="247" y="156"/>
                    </a:lnTo>
                    <a:lnTo>
                      <a:pt x="250" y="162"/>
                    </a:lnTo>
                    <a:lnTo>
                      <a:pt x="251" y="169"/>
                    </a:lnTo>
                    <a:lnTo>
                      <a:pt x="252" y="176"/>
                    </a:lnTo>
                    <a:lnTo>
                      <a:pt x="253" y="183"/>
                    </a:lnTo>
                    <a:lnTo>
                      <a:pt x="252" y="190"/>
                    </a:lnTo>
                    <a:lnTo>
                      <a:pt x="251" y="198"/>
                    </a:lnTo>
                    <a:lnTo>
                      <a:pt x="250" y="205"/>
                    </a:lnTo>
                    <a:lnTo>
                      <a:pt x="247" y="212"/>
                    </a:lnTo>
                    <a:lnTo>
                      <a:pt x="244" y="218"/>
                    </a:lnTo>
                    <a:lnTo>
                      <a:pt x="240" y="223"/>
                    </a:lnTo>
                    <a:lnTo>
                      <a:pt x="236" y="229"/>
                    </a:lnTo>
                    <a:lnTo>
                      <a:pt x="231" y="234"/>
                    </a:lnTo>
                    <a:lnTo>
                      <a:pt x="226" y="238"/>
                    </a:lnTo>
                    <a:lnTo>
                      <a:pt x="221" y="243"/>
                    </a:lnTo>
                    <a:lnTo>
                      <a:pt x="215" y="247"/>
                    </a:lnTo>
                    <a:lnTo>
                      <a:pt x="209" y="249"/>
                    </a:lnTo>
                    <a:lnTo>
                      <a:pt x="202" y="252"/>
                    </a:lnTo>
                    <a:lnTo>
                      <a:pt x="195" y="253"/>
                    </a:lnTo>
                    <a:lnTo>
                      <a:pt x="189" y="254"/>
                    </a:lnTo>
                    <a:lnTo>
                      <a:pt x="181" y="255"/>
                    </a:lnTo>
                    <a:close/>
                    <a:moveTo>
                      <a:pt x="354" y="223"/>
                    </a:moveTo>
                    <a:lnTo>
                      <a:pt x="327" y="207"/>
                    </a:lnTo>
                    <a:lnTo>
                      <a:pt x="328" y="195"/>
                    </a:lnTo>
                    <a:lnTo>
                      <a:pt x="328" y="183"/>
                    </a:lnTo>
                    <a:lnTo>
                      <a:pt x="328" y="172"/>
                    </a:lnTo>
                    <a:lnTo>
                      <a:pt x="327" y="160"/>
                    </a:lnTo>
                    <a:lnTo>
                      <a:pt x="354" y="144"/>
                    </a:lnTo>
                    <a:lnTo>
                      <a:pt x="357" y="143"/>
                    </a:lnTo>
                    <a:lnTo>
                      <a:pt x="359" y="141"/>
                    </a:lnTo>
                    <a:lnTo>
                      <a:pt x="360" y="139"/>
                    </a:lnTo>
                    <a:lnTo>
                      <a:pt x="361" y="136"/>
                    </a:lnTo>
                    <a:lnTo>
                      <a:pt x="362" y="132"/>
                    </a:lnTo>
                    <a:lnTo>
                      <a:pt x="362" y="129"/>
                    </a:lnTo>
                    <a:lnTo>
                      <a:pt x="361" y="126"/>
                    </a:lnTo>
                    <a:lnTo>
                      <a:pt x="360" y="124"/>
                    </a:lnTo>
                    <a:lnTo>
                      <a:pt x="322" y="59"/>
                    </a:lnTo>
                    <a:lnTo>
                      <a:pt x="320" y="56"/>
                    </a:lnTo>
                    <a:lnTo>
                      <a:pt x="318" y="54"/>
                    </a:lnTo>
                    <a:lnTo>
                      <a:pt x="316" y="53"/>
                    </a:lnTo>
                    <a:lnTo>
                      <a:pt x="313" y="51"/>
                    </a:lnTo>
                    <a:lnTo>
                      <a:pt x="309" y="51"/>
                    </a:lnTo>
                    <a:lnTo>
                      <a:pt x="307" y="51"/>
                    </a:lnTo>
                    <a:lnTo>
                      <a:pt x="304" y="52"/>
                    </a:lnTo>
                    <a:lnTo>
                      <a:pt x="301" y="53"/>
                    </a:lnTo>
                    <a:lnTo>
                      <a:pt x="274" y="69"/>
                    </a:lnTo>
                    <a:lnTo>
                      <a:pt x="266" y="63"/>
                    </a:lnTo>
                    <a:lnTo>
                      <a:pt x="256" y="56"/>
                    </a:lnTo>
                    <a:lnTo>
                      <a:pt x="246" y="51"/>
                    </a:lnTo>
                    <a:lnTo>
                      <a:pt x="237" y="47"/>
                    </a:lnTo>
                    <a:lnTo>
                      <a:pt x="237" y="14"/>
                    </a:lnTo>
                    <a:lnTo>
                      <a:pt x="236" y="10"/>
                    </a:lnTo>
                    <a:lnTo>
                      <a:pt x="236" y="8"/>
                    </a:lnTo>
                    <a:lnTo>
                      <a:pt x="233" y="5"/>
                    </a:lnTo>
                    <a:lnTo>
                      <a:pt x="232" y="3"/>
                    </a:lnTo>
                    <a:lnTo>
                      <a:pt x="229" y="2"/>
                    </a:lnTo>
                    <a:lnTo>
                      <a:pt x="227" y="1"/>
                    </a:lnTo>
                    <a:lnTo>
                      <a:pt x="224" y="0"/>
                    </a:lnTo>
                    <a:lnTo>
                      <a:pt x="222" y="0"/>
                    </a:lnTo>
                    <a:lnTo>
                      <a:pt x="146" y="0"/>
                    </a:lnTo>
                    <a:lnTo>
                      <a:pt x="143" y="0"/>
                    </a:lnTo>
                    <a:lnTo>
                      <a:pt x="140" y="1"/>
                    </a:lnTo>
                    <a:lnTo>
                      <a:pt x="137" y="2"/>
                    </a:lnTo>
                    <a:lnTo>
                      <a:pt x="135" y="3"/>
                    </a:lnTo>
                    <a:lnTo>
                      <a:pt x="134" y="5"/>
                    </a:lnTo>
                    <a:lnTo>
                      <a:pt x="132" y="8"/>
                    </a:lnTo>
                    <a:lnTo>
                      <a:pt x="132" y="10"/>
                    </a:lnTo>
                    <a:lnTo>
                      <a:pt x="131" y="14"/>
                    </a:lnTo>
                    <a:lnTo>
                      <a:pt x="131" y="47"/>
                    </a:lnTo>
                    <a:lnTo>
                      <a:pt x="120" y="52"/>
                    </a:lnTo>
                    <a:lnTo>
                      <a:pt x="109" y="57"/>
                    </a:lnTo>
                    <a:lnTo>
                      <a:pt x="99" y="63"/>
                    </a:lnTo>
                    <a:lnTo>
                      <a:pt x="90" y="69"/>
                    </a:lnTo>
                    <a:lnTo>
                      <a:pt x="61" y="53"/>
                    </a:lnTo>
                    <a:lnTo>
                      <a:pt x="58" y="52"/>
                    </a:lnTo>
                    <a:lnTo>
                      <a:pt x="55" y="51"/>
                    </a:lnTo>
                    <a:lnTo>
                      <a:pt x="53" y="51"/>
                    </a:lnTo>
                    <a:lnTo>
                      <a:pt x="49" y="51"/>
                    </a:lnTo>
                    <a:lnTo>
                      <a:pt x="47" y="52"/>
                    </a:lnTo>
                    <a:lnTo>
                      <a:pt x="44" y="54"/>
                    </a:lnTo>
                    <a:lnTo>
                      <a:pt x="42" y="56"/>
                    </a:lnTo>
                    <a:lnTo>
                      <a:pt x="41" y="59"/>
                    </a:lnTo>
                    <a:lnTo>
                      <a:pt x="2" y="124"/>
                    </a:lnTo>
                    <a:lnTo>
                      <a:pt x="1" y="126"/>
                    </a:lnTo>
                    <a:lnTo>
                      <a:pt x="0" y="129"/>
                    </a:lnTo>
                    <a:lnTo>
                      <a:pt x="0" y="132"/>
                    </a:lnTo>
                    <a:lnTo>
                      <a:pt x="1" y="136"/>
                    </a:lnTo>
                    <a:lnTo>
                      <a:pt x="2" y="139"/>
                    </a:lnTo>
                    <a:lnTo>
                      <a:pt x="3" y="141"/>
                    </a:lnTo>
                    <a:lnTo>
                      <a:pt x="6" y="143"/>
                    </a:lnTo>
                    <a:lnTo>
                      <a:pt x="8" y="144"/>
                    </a:lnTo>
                    <a:lnTo>
                      <a:pt x="36" y="160"/>
                    </a:lnTo>
                    <a:lnTo>
                      <a:pt x="34" y="172"/>
                    </a:lnTo>
                    <a:lnTo>
                      <a:pt x="34" y="183"/>
                    </a:lnTo>
                    <a:lnTo>
                      <a:pt x="34" y="195"/>
                    </a:lnTo>
                    <a:lnTo>
                      <a:pt x="36" y="207"/>
                    </a:lnTo>
                    <a:lnTo>
                      <a:pt x="8" y="223"/>
                    </a:lnTo>
                    <a:lnTo>
                      <a:pt x="6" y="224"/>
                    </a:lnTo>
                    <a:lnTo>
                      <a:pt x="3" y="227"/>
                    </a:lnTo>
                    <a:lnTo>
                      <a:pt x="1" y="230"/>
                    </a:lnTo>
                    <a:lnTo>
                      <a:pt x="0" y="233"/>
                    </a:lnTo>
                    <a:lnTo>
                      <a:pt x="0" y="235"/>
                    </a:lnTo>
                    <a:lnTo>
                      <a:pt x="0" y="237"/>
                    </a:lnTo>
                    <a:lnTo>
                      <a:pt x="1" y="240"/>
                    </a:lnTo>
                    <a:lnTo>
                      <a:pt x="2" y="243"/>
                    </a:lnTo>
                    <a:lnTo>
                      <a:pt x="40" y="309"/>
                    </a:lnTo>
                    <a:lnTo>
                      <a:pt x="42" y="311"/>
                    </a:lnTo>
                    <a:lnTo>
                      <a:pt x="44" y="313"/>
                    </a:lnTo>
                    <a:lnTo>
                      <a:pt x="46" y="314"/>
                    </a:lnTo>
                    <a:lnTo>
                      <a:pt x="48" y="315"/>
                    </a:lnTo>
                    <a:lnTo>
                      <a:pt x="55" y="316"/>
                    </a:lnTo>
                    <a:lnTo>
                      <a:pt x="60" y="314"/>
                    </a:lnTo>
                    <a:lnTo>
                      <a:pt x="90" y="297"/>
                    </a:lnTo>
                    <a:lnTo>
                      <a:pt x="99" y="304"/>
                    </a:lnTo>
                    <a:lnTo>
                      <a:pt x="109" y="310"/>
                    </a:lnTo>
                    <a:lnTo>
                      <a:pt x="120" y="316"/>
                    </a:lnTo>
                    <a:lnTo>
                      <a:pt x="131" y="321"/>
                    </a:lnTo>
                    <a:lnTo>
                      <a:pt x="131" y="354"/>
                    </a:lnTo>
                    <a:lnTo>
                      <a:pt x="132" y="356"/>
                    </a:lnTo>
                    <a:lnTo>
                      <a:pt x="132" y="359"/>
                    </a:lnTo>
                    <a:lnTo>
                      <a:pt x="134" y="361"/>
                    </a:lnTo>
                    <a:lnTo>
                      <a:pt x="135" y="363"/>
                    </a:lnTo>
                    <a:lnTo>
                      <a:pt x="137" y="366"/>
                    </a:lnTo>
                    <a:lnTo>
                      <a:pt x="140" y="368"/>
                    </a:lnTo>
                    <a:lnTo>
                      <a:pt x="143" y="368"/>
                    </a:lnTo>
                    <a:lnTo>
                      <a:pt x="146" y="369"/>
                    </a:lnTo>
                    <a:lnTo>
                      <a:pt x="222" y="369"/>
                    </a:lnTo>
                    <a:lnTo>
                      <a:pt x="225" y="368"/>
                    </a:lnTo>
                    <a:lnTo>
                      <a:pt x="227" y="368"/>
                    </a:lnTo>
                    <a:lnTo>
                      <a:pt x="229" y="366"/>
                    </a:lnTo>
                    <a:lnTo>
                      <a:pt x="232" y="363"/>
                    </a:lnTo>
                    <a:lnTo>
                      <a:pt x="233" y="361"/>
                    </a:lnTo>
                    <a:lnTo>
                      <a:pt x="236" y="359"/>
                    </a:lnTo>
                    <a:lnTo>
                      <a:pt x="236" y="356"/>
                    </a:lnTo>
                    <a:lnTo>
                      <a:pt x="237" y="354"/>
                    </a:lnTo>
                    <a:lnTo>
                      <a:pt x="237" y="321"/>
                    </a:lnTo>
                    <a:lnTo>
                      <a:pt x="246" y="316"/>
                    </a:lnTo>
                    <a:lnTo>
                      <a:pt x="256" y="311"/>
                    </a:lnTo>
                    <a:lnTo>
                      <a:pt x="266" y="305"/>
                    </a:lnTo>
                    <a:lnTo>
                      <a:pt x="274" y="298"/>
                    </a:lnTo>
                    <a:lnTo>
                      <a:pt x="302" y="313"/>
                    </a:lnTo>
                    <a:lnTo>
                      <a:pt x="305" y="315"/>
                    </a:lnTo>
                    <a:lnTo>
                      <a:pt x="307" y="315"/>
                    </a:lnTo>
                    <a:lnTo>
                      <a:pt x="310" y="316"/>
                    </a:lnTo>
                    <a:lnTo>
                      <a:pt x="314" y="316"/>
                    </a:lnTo>
                    <a:lnTo>
                      <a:pt x="319" y="313"/>
                    </a:lnTo>
                    <a:lnTo>
                      <a:pt x="322" y="309"/>
                    </a:lnTo>
                    <a:lnTo>
                      <a:pt x="360" y="243"/>
                    </a:lnTo>
                    <a:lnTo>
                      <a:pt x="362" y="240"/>
                    </a:lnTo>
                    <a:lnTo>
                      <a:pt x="362" y="237"/>
                    </a:lnTo>
                    <a:lnTo>
                      <a:pt x="362" y="234"/>
                    </a:lnTo>
                    <a:lnTo>
                      <a:pt x="362" y="232"/>
                    </a:lnTo>
                    <a:lnTo>
                      <a:pt x="361" y="229"/>
                    </a:lnTo>
                    <a:lnTo>
                      <a:pt x="359" y="227"/>
                    </a:lnTo>
                    <a:lnTo>
                      <a:pt x="357" y="224"/>
                    </a:lnTo>
                    <a:lnTo>
                      <a:pt x="354" y="22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</p:grpSp>
      <p:sp>
        <p:nvSpPr>
          <p:cNvPr id="193" name="Google Shape;193;p30"/>
          <p:cNvSpPr/>
          <p:nvPr/>
        </p:nvSpPr>
        <p:spPr>
          <a:xfrm>
            <a:off x="4245205" y="4159188"/>
            <a:ext cx="2745581" cy="555748"/>
          </a:xfrm>
          <a:prstGeom prst="roundRect">
            <a:avLst>
              <a:gd name="adj" fmla="val 50000"/>
            </a:avLst>
          </a:prstGeom>
          <a:solidFill>
            <a:srgbClr val="F49F24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latin typeface="Quattrocento Sans"/>
                <a:ea typeface="Quattrocento Sans"/>
                <a:cs typeface="Quattrocento Sans"/>
                <a:sym typeface="Quattrocento Sans"/>
              </a:rPr>
              <a:t>DEPLOYMENT</a:t>
            </a:r>
            <a:endParaRPr sz="1100" b="1" dirty="0"/>
          </a:p>
        </p:txBody>
      </p:sp>
      <p:grpSp>
        <p:nvGrpSpPr>
          <p:cNvPr id="194" name="Google Shape;194;p30"/>
          <p:cNvGrpSpPr/>
          <p:nvPr/>
        </p:nvGrpSpPr>
        <p:grpSpPr>
          <a:xfrm>
            <a:off x="4078517" y="4095128"/>
            <a:ext cx="704850" cy="704850"/>
            <a:chOff x="3193298" y="3080960"/>
            <a:chExt cx="939800" cy="939800"/>
          </a:xfrm>
        </p:grpSpPr>
        <p:sp>
          <p:nvSpPr>
            <p:cNvPr id="195" name="Google Shape;195;p30"/>
            <p:cNvSpPr/>
            <p:nvPr/>
          </p:nvSpPr>
          <p:spPr>
            <a:xfrm>
              <a:off x="3193298" y="3080960"/>
              <a:ext cx="939800" cy="939800"/>
            </a:xfrm>
            <a:prstGeom prst="ellipse">
              <a:avLst/>
            </a:prstGeom>
            <a:solidFill>
              <a:srgbClr val="CA7A09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6" name="Google Shape;196;p30" descr="Icon of box and whisker chart. "/>
            <p:cNvSpPr/>
            <p:nvPr/>
          </p:nvSpPr>
          <p:spPr>
            <a:xfrm>
              <a:off x="3490319" y="3377981"/>
              <a:ext cx="345758" cy="345758"/>
            </a:xfrm>
            <a:custGeom>
              <a:avLst/>
              <a:gdLst/>
              <a:ahLst/>
              <a:cxnLst/>
              <a:rect l="l" t="t" r="r" b="b"/>
              <a:pathLst>
                <a:path w="898" h="898" extrusionOk="0">
                  <a:moveTo>
                    <a:pt x="718" y="464"/>
                  </a:moveTo>
                  <a:lnTo>
                    <a:pt x="718" y="467"/>
                  </a:lnTo>
                  <a:lnTo>
                    <a:pt x="717" y="470"/>
                  </a:lnTo>
                  <a:lnTo>
                    <a:pt x="716" y="472"/>
                  </a:lnTo>
                  <a:lnTo>
                    <a:pt x="714" y="474"/>
                  </a:lnTo>
                  <a:lnTo>
                    <a:pt x="712" y="477"/>
                  </a:lnTo>
                  <a:lnTo>
                    <a:pt x="710" y="478"/>
                  </a:lnTo>
                  <a:lnTo>
                    <a:pt x="706" y="479"/>
                  </a:lnTo>
                  <a:lnTo>
                    <a:pt x="703" y="479"/>
                  </a:lnTo>
                  <a:lnTo>
                    <a:pt x="658" y="479"/>
                  </a:lnTo>
                  <a:lnTo>
                    <a:pt x="658" y="543"/>
                  </a:lnTo>
                  <a:lnTo>
                    <a:pt x="658" y="546"/>
                  </a:lnTo>
                  <a:lnTo>
                    <a:pt x="657" y="549"/>
                  </a:lnTo>
                  <a:lnTo>
                    <a:pt x="656" y="551"/>
                  </a:lnTo>
                  <a:lnTo>
                    <a:pt x="654" y="554"/>
                  </a:lnTo>
                  <a:lnTo>
                    <a:pt x="652" y="556"/>
                  </a:lnTo>
                  <a:lnTo>
                    <a:pt x="650" y="557"/>
                  </a:lnTo>
                  <a:lnTo>
                    <a:pt x="647" y="558"/>
                  </a:lnTo>
                  <a:lnTo>
                    <a:pt x="643" y="558"/>
                  </a:lnTo>
                  <a:lnTo>
                    <a:pt x="641" y="558"/>
                  </a:lnTo>
                  <a:lnTo>
                    <a:pt x="638" y="557"/>
                  </a:lnTo>
                  <a:lnTo>
                    <a:pt x="636" y="556"/>
                  </a:lnTo>
                  <a:lnTo>
                    <a:pt x="634" y="554"/>
                  </a:lnTo>
                  <a:lnTo>
                    <a:pt x="632" y="551"/>
                  </a:lnTo>
                  <a:lnTo>
                    <a:pt x="631" y="549"/>
                  </a:lnTo>
                  <a:lnTo>
                    <a:pt x="629" y="546"/>
                  </a:lnTo>
                  <a:lnTo>
                    <a:pt x="628" y="543"/>
                  </a:lnTo>
                  <a:lnTo>
                    <a:pt x="628" y="479"/>
                  </a:lnTo>
                  <a:lnTo>
                    <a:pt x="583" y="479"/>
                  </a:lnTo>
                  <a:lnTo>
                    <a:pt x="581" y="479"/>
                  </a:lnTo>
                  <a:lnTo>
                    <a:pt x="578" y="478"/>
                  </a:lnTo>
                  <a:lnTo>
                    <a:pt x="576" y="477"/>
                  </a:lnTo>
                  <a:lnTo>
                    <a:pt x="574" y="474"/>
                  </a:lnTo>
                  <a:lnTo>
                    <a:pt x="572" y="472"/>
                  </a:lnTo>
                  <a:lnTo>
                    <a:pt x="571" y="470"/>
                  </a:lnTo>
                  <a:lnTo>
                    <a:pt x="570" y="467"/>
                  </a:lnTo>
                  <a:lnTo>
                    <a:pt x="570" y="464"/>
                  </a:lnTo>
                  <a:lnTo>
                    <a:pt x="570" y="404"/>
                  </a:lnTo>
                  <a:lnTo>
                    <a:pt x="570" y="402"/>
                  </a:lnTo>
                  <a:lnTo>
                    <a:pt x="571" y="398"/>
                  </a:lnTo>
                  <a:lnTo>
                    <a:pt x="572" y="396"/>
                  </a:lnTo>
                  <a:lnTo>
                    <a:pt x="574" y="394"/>
                  </a:lnTo>
                  <a:lnTo>
                    <a:pt x="576" y="392"/>
                  </a:lnTo>
                  <a:lnTo>
                    <a:pt x="578" y="391"/>
                  </a:lnTo>
                  <a:lnTo>
                    <a:pt x="581" y="390"/>
                  </a:lnTo>
                  <a:lnTo>
                    <a:pt x="583" y="389"/>
                  </a:lnTo>
                  <a:lnTo>
                    <a:pt x="628" y="389"/>
                  </a:lnTo>
                  <a:lnTo>
                    <a:pt x="628" y="129"/>
                  </a:lnTo>
                  <a:lnTo>
                    <a:pt x="629" y="126"/>
                  </a:lnTo>
                  <a:lnTo>
                    <a:pt x="631" y="123"/>
                  </a:lnTo>
                  <a:lnTo>
                    <a:pt x="632" y="121"/>
                  </a:lnTo>
                  <a:lnTo>
                    <a:pt x="634" y="118"/>
                  </a:lnTo>
                  <a:lnTo>
                    <a:pt x="636" y="117"/>
                  </a:lnTo>
                  <a:lnTo>
                    <a:pt x="638" y="115"/>
                  </a:lnTo>
                  <a:lnTo>
                    <a:pt x="641" y="114"/>
                  </a:lnTo>
                  <a:lnTo>
                    <a:pt x="643" y="114"/>
                  </a:lnTo>
                  <a:lnTo>
                    <a:pt x="647" y="114"/>
                  </a:lnTo>
                  <a:lnTo>
                    <a:pt x="650" y="115"/>
                  </a:lnTo>
                  <a:lnTo>
                    <a:pt x="652" y="117"/>
                  </a:lnTo>
                  <a:lnTo>
                    <a:pt x="654" y="118"/>
                  </a:lnTo>
                  <a:lnTo>
                    <a:pt x="656" y="121"/>
                  </a:lnTo>
                  <a:lnTo>
                    <a:pt x="657" y="123"/>
                  </a:lnTo>
                  <a:lnTo>
                    <a:pt x="658" y="127"/>
                  </a:lnTo>
                  <a:lnTo>
                    <a:pt x="658" y="129"/>
                  </a:lnTo>
                  <a:lnTo>
                    <a:pt x="658" y="389"/>
                  </a:lnTo>
                  <a:lnTo>
                    <a:pt x="703" y="389"/>
                  </a:lnTo>
                  <a:lnTo>
                    <a:pt x="706" y="390"/>
                  </a:lnTo>
                  <a:lnTo>
                    <a:pt x="710" y="391"/>
                  </a:lnTo>
                  <a:lnTo>
                    <a:pt x="712" y="392"/>
                  </a:lnTo>
                  <a:lnTo>
                    <a:pt x="714" y="394"/>
                  </a:lnTo>
                  <a:lnTo>
                    <a:pt x="716" y="396"/>
                  </a:lnTo>
                  <a:lnTo>
                    <a:pt x="717" y="398"/>
                  </a:lnTo>
                  <a:lnTo>
                    <a:pt x="718" y="402"/>
                  </a:lnTo>
                  <a:lnTo>
                    <a:pt x="718" y="404"/>
                  </a:lnTo>
                  <a:lnTo>
                    <a:pt x="718" y="464"/>
                  </a:lnTo>
                  <a:close/>
                  <a:moveTo>
                    <a:pt x="643" y="763"/>
                  </a:moveTo>
                  <a:lnTo>
                    <a:pt x="638" y="762"/>
                  </a:lnTo>
                  <a:lnTo>
                    <a:pt x="632" y="762"/>
                  </a:lnTo>
                  <a:lnTo>
                    <a:pt x="626" y="760"/>
                  </a:lnTo>
                  <a:lnTo>
                    <a:pt x="621" y="758"/>
                  </a:lnTo>
                  <a:lnTo>
                    <a:pt x="616" y="756"/>
                  </a:lnTo>
                  <a:lnTo>
                    <a:pt x="610" y="753"/>
                  </a:lnTo>
                  <a:lnTo>
                    <a:pt x="606" y="749"/>
                  </a:lnTo>
                  <a:lnTo>
                    <a:pt x="602" y="745"/>
                  </a:lnTo>
                  <a:lnTo>
                    <a:pt x="597" y="741"/>
                  </a:lnTo>
                  <a:lnTo>
                    <a:pt x="594" y="737"/>
                  </a:lnTo>
                  <a:lnTo>
                    <a:pt x="591" y="731"/>
                  </a:lnTo>
                  <a:lnTo>
                    <a:pt x="589" y="727"/>
                  </a:lnTo>
                  <a:lnTo>
                    <a:pt x="587" y="720"/>
                  </a:lnTo>
                  <a:lnTo>
                    <a:pt x="586" y="715"/>
                  </a:lnTo>
                  <a:lnTo>
                    <a:pt x="584" y="710"/>
                  </a:lnTo>
                  <a:lnTo>
                    <a:pt x="583" y="703"/>
                  </a:lnTo>
                  <a:lnTo>
                    <a:pt x="584" y="697"/>
                  </a:lnTo>
                  <a:lnTo>
                    <a:pt x="586" y="692"/>
                  </a:lnTo>
                  <a:lnTo>
                    <a:pt x="587" y="685"/>
                  </a:lnTo>
                  <a:lnTo>
                    <a:pt x="589" y="680"/>
                  </a:lnTo>
                  <a:lnTo>
                    <a:pt x="591" y="674"/>
                  </a:lnTo>
                  <a:lnTo>
                    <a:pt x="594" y="670"/>
                  </a:lnTo>
                  <a:lnTo>
                    <a:pt x="597" y="665"/>
                  </a:lnTo>
                  <a:lnTo>
                    <a:pt x="602" y="661"/>
                  </a:lnTo>
                  <a:lnTo>
                    <a:pt x="606" y="657"/>
                  </a:lnTo>
                  <a:lnTo>
                    <a:pt x="610" y="653"/>
                  </a:lnTo>
                  <a:lnTo>
                    <a:pt x="616" y="651"/>
                  </a:lnTo>
                  <a:lnTo>
                    <a:pt x="621" y="648"/>
                  </a:lnTo>
                  <a:lnTo>
                    <a:pt x="626" y="646"/>
                  </a:lnTo>
                  <a:lnTo>
                    <a:pt x="632" y="645"/>
                  </a:lnTo>
                  <a:lnTo>
                    <a:pt x="638" y="643"/>
                  </a:lnTo>
                  <a:lnTo>
                    <a:pt x="643" y="643"/>
                  </a:lnTo>
                  <a:lnTo>
                    <a:pt x="650" y="643"/>
                  </a:lnTo>
                  <a:lnTo>
                    <a:pt x="656" y="645"/>
                  </a:lnTo>
                  <a:lnTo>
                    <a:pt x="662" y="646"/>
                  </a:lnTo>
                  <a:lnTo>
                    <a:pt x="667" y="648"/>
                  </a:lnTo>
                  <a:lnTo>
                    <a:pt x="672" y="651"/>
                  </a:lnTo>
                  <a:lnTo>
                    <a:pt x="678" y="653"/>
                  </a:lnTo>
                  <a:lnTo>
                    <a:pt x="682" y="657"/>
                  </a:lnTo>
                  <a:lnTo>
                    <a:pt x="686" y="661"/>
                  </a:lnTo>
                  <a:lnTo>
                    <a:pt x="690" y="665"/>
                  </a:lnTo>
                  <a:lnTo>
                    <a:pt x="694" y="670"/>
                  </a:lnTo>
                  <a:lnTo>
                    <a:pt x="697" y="674"/>
                  </a:lnTo>
                  <a:lnTo>
                    <a:pt x="699" y="680"/>
                  </a:lnTo>
                  <a:lnTo>
                    <a:pt x="701" y="685"/>
                  </a:lnTo>
                  <a:lnTo>
                    <a:pt x="702" y="692"/>
                  </a:lnTo>
                  <a:lnTo>
                    <a:pt x="703" y="697"/>
                  </a:lnTo>
                  <a:lnTo>
                    <a:pt x="703" y="703"/>
                  </a:lnTo>
                  <a:lnTo>
                    <a:pt x="703" y="710"/>
                  </a:lnTo>
                  <a:lnTo>
                    <a:pt x="702" y="715"/>
                  </a:lnTo>
                  <a:lnTo>
                    <a:pt x="701" y="720"/>
                  </a:lnTo>
                  <a:lnTo>
                    <a:pt x="699" y="727"/>
                  </a:lnTo>
                  <a:lnTo>
                    <a:pt x="697" y="731"/>
                  </a:lnTo>
                  <a:lnTo>
                    <a:pt x="694" y="737"/>
                  </a:lnTo>
                  <a:lnTo>
                    <a:pt x="690" y="741"/>
                  </a:lnTo>
                  <a:lnTo>
                    <a:pt x="686" y="745"/>
                  </a:lnTo>
                  <a:lnTo>
                    <a:pt x="682" y="749"/>
                  </a:lnTo>
                  <a:lnTo>
                    <a:pt x="678" y="753"/>
                  </a:lnTo>
                  <a:lnTo>
                    <a:pt x="672" y="756"/>
                  </a:lnTo>
                  <a:lnTo>
                    <a:pt x="667" y="758"/>
                  </a:lnTo>
                  <a:lnTo>
                    <a:pt x="662" y="760"/>
                  </a:lnTo>
                  <a:lnTo>
                    <a:pt x="656" y="762"/>
                  </a:lnTo>
                  <a:lnTo>
                    <a:pt x="650" y="762"/>
                  </a:lnTo>
                  <a:lnTo>
                    <a:pt x="643" y="763"/>
                  </a:lnTo>
                  <a:close/>
                  <a:moveTo>
                    <a:pt x="540" y="284"/>
                  </a:moveTo>
                  <a:lnTo>
                    <a:pt x="538" y="287"/>
                  </a:lnTo>
                  <a:lnTo>
                    <a:pt x="537" y="290"/>
                  </a:lnTo>
                  <a:lnTo>
                    <a:pt x="536" y="294"/>
                  </a:lnTo>
                  <a:lnTo>
                    <a:pt x="534" y="296"/>
                  </a:lnTo>
                  <a:lnTo>
                    <a:pt x="532" y="297"/>
                  </a:lnTo>
                  <a:lnTo>
                    <a:pt x="530" y="298"/>
                  </a:lnTo>
                  <a:lnTo>
                    <a:pt x="527" y="299"/>
                  </a:lnTo>
                  <a:lnTo>
                    <a:pt x="525" y="299"/>
                  </a:lnTo>
                  <a:lnTo>
                    <a:pt x="480" y="299"/>
                  </a:lnTo>
                  <a:lnTo>
                    <a:pt x="480" y="543"/>
                  </a:lnTo>
                  <a:lnTo>
                    <a:pt x="479" y="546"/>
                  </a:lnTo>
                  <a:lnTo>
                    <a:pt x="479" y="549"/>
                  </a:lnTo>
                  <a:lnTo>
                    <a:pt x="476" y="551"/>
                  </a:lnTo>
                  <a:lnTo>
                    <a:pt x="475" y="554"/>
                  </a:lnTo>
                  <a:lnTo>
                    <a:pt x="472" y="556"/>
                  </a:lnTo>
                  <a:lnTo>
                    <a:pt x="470" y="557"/>
                  </a:lnTo>
                  <a:lnTo>
                    <a:pt x="467" y="558"/>
                  </a:lnTo>
                  <a:lnTo>
                    <a:pt x="465" y="558"/>
                  </a:lnTo>
                  <a:lnTo>
                    <a:pt x="461" y="558"/>
                  </a:lnTo>
                  <a:lnTo>
                    <a:pt x="458" y="557"/>
                  </a:lnTo>
                  <a:lnTo>
                    <a:pt x="456" y="556"/>
                  </a:lnTo>
                  <a:lnTo>
                    <a:pt x="454" y="554"/>
                  </a:lnTo>
                  <a:lnTo>
                    <a:pt x="452" y="551"/>
                  </a:lnTo>
                  <a:lnTo>
                    <a:pt x="451" y="549"/>
                  </a:lnTo>
                  <a:lnTo>
                    <a:pt x="450" y="546"/>
                  </a:lnTo>
                  <a:lnTo>
                    <a:pt x="450" y="543"/>
                  </a:lnTo>
                  <a:lnTo>
                    <a:pt x="450" y="299"/>
                  </a:lnTo>
                  <a:lnTo>
                    <a:pt x="405" y="299"/>
                  </a:lnTo>
                  <a:lnTo>
                    <a:pt x="402" y="299"/>
                  </a:lnTo>
                  <a:lnTo>
                    <a:pt x="398" y="298"/>
                  </a:lnTo>
                  <a:lnTo>
                    <a:pt x="396" y="297"/>
                  </a:lnTo>
                  <a:lnTo>
                    <a:pt x="394" y="296"/>
                  </a:lnTo>
                  <a:lnTo>
                    <a:pt x="392" y="294"/>
                  </a:lnTo>
                  <a:lnTo>
                    <a:pt x="391" y="290"/>
                  </a:lnTo>
                  <a:lnTo>
                    <a:pt x="390" y="287"/>
                  </a:lnTo>
                  <a:lnTo>
                    <a:pt x="390" y="284"/>
                  </a:lnTo>
                  <a:lnTo>
                    <a:pt x="390" y="225"/>
                  </a:lnTo>
                  <a:lnTo>
                    <a:pt x="390" y="222"/>
                  </a:lnTo>
                  <a:lnTo>
                    <a:pt x="391" y="219"/>
                  </a:lnTo>
                  <a:lnTo>
                    <a:pt x="392" y="217"/>
                  </a:lnTo>
                  <a:lnTo>
                    <a:pt x="394" y="214"/>
                  </a:lnTo>
                  <a:lnTo>
                    <a:pt x="396" y="212"/>
                  </a:lnTo>
                  <a:lnTo>
                    <a:pt x="398" y="211"/>
                  </a:lnTo>
                  <a:lnTo>
                    <a:pt x="402" y="210"/>
                  </a:lnTo>
                  <a:lnTo>
                    <a:pt x="405" y="210"/>
                  </a:lnTo>
                  <a:lnTo>
                    <a:pt x="450" y="210"/>
                  </a:lnTo>
                  <a:lnTo>
                    <a:pt x="450" y="129"/>
                  </a:lnTo>
                  <a:lnTo>
                    <a:pt x="450" y="126"/>
                  </a:lnTo>
                  <a:lnTo>
                    <a:pt x="451" y="123"/>
                  </a:lnTo>
                  <a:lnTo>
                    <a:pt x="452" y="121"/>
                  </a:lnTo>
                  <a:lnTo>
                    <a:pt x="454" y="118"/>
                  </a:lnTo>
                  <a:lnTo>
                    <a:pt x="456" y="117"/>
                  </a:lnTo>
                  <a:lnTo>
                    <a:pt x="458" y="115"/>
                  </a:lnTo>
                  <a:lnTo>
                    <a:pt x="461" y="114"/>
                  </a:lnTo>
                  <a:lnTo>
                    <a:pt x="465" y="114"/>
                  </a:lnTo>
                  <a:lnTo>
                    <a:pt x="467" y="114"/>
                  </a:lnTo>
                  <a:lnTo>
                    <a:pt x="470" y="115"/>
                  </a:lnTo>
                  <a:lnTo>
                    <a:pt x="472" y="117"/>
                  </a:lnTo>
                  <a:lnTo>
                    <a:pt x="475" y="118"/>
                  </a:lnTo>
                  <a:lnTo>
                    <a:pt x="476" y="121"/>
                  </a:lnTo>
                  <a:lnTo>
                    <a:pt x="479" y="123"/>
                  </a:lnTo>
                  <a:lnTo>
                    <a:pt x="479" y="127"/>
                  </a:lnTo>
                  <a:lnTo>
                    <a:pt x="480" y="129"/>
                  </a:lnTo>
                  <a:lnTo>
                    <a:pt x="480" y="210"/>
                  </a:lnTo>
                  <a:lnTo>
                    <a:pt x="525" y="210"/>
                  </a:lnTo>
                  <a:lnTo>
                    <a:pt x="527" y="210"/>
                  </a:lnTo>
                  <a:lnTo>
                    <a:pt x="530" y="211"/>
                  </a:lnTo>
                  <a:lnTo>
                    <a:pt x="532" y="212"/>
                  </a:lnTo>
                  <a:lnTo>
                    <a:pt x="534" y="214"/>
                  </a:lnTo>
                  <a:lnTo>
                    <a:pt x="536" y="217"/>
                  </a:lnTo>
                  <a:lnTo>
                    <a:pt x="537" y="219"/>
                  </a:lnTo>
                  <a:lnTo>
                    <a:pt x="538" y="222"/>
                  </a:lnTo>
                  <a:lnTo>
                    <a:pt x="540" y="225"/>
                  </a:lnTo>
                  <a:lnTo>
                    <a:pt x="540" y="284"/>
                  </a:lnTo>
                  <a:close/>
                  <a:moveTo>
                    <a:pt x="465" y="763"/>
                  </a:moveTo>
                  <a:lnTo>
                    <a:pt x="458" y="762"/>
                  </a:lnTo>
                  <a:lnTo>
                    <a:pt x="452" y="762"/>
                  </a:lnTo>
                  <a:lnTo>
                    <a:pt x="446" y="760"/>
                  </a:lnTo>
                  <a:lnTo>
                    <a:pt x="441" y="758"/>
                  </a:lnTo>
                  <a:lnTo>
                    <a:pt x="436" y="756"/>
                  </a:lnTo>
                  <a:lnTo>
                    <a:pt x="430" y="753"/>
                  </a:lnTo>
                  <a:lnTo>
                    <a:pt x="426" y="749"/>
                  </a:lnTo>
                  <a:lnTo>
                    <a:pt x="422" y="745"/>
                  </a:lnTo>
                  <a:lnTo>
                    <a:pt x="419" y="741"/>
                  </a:lnTo>
                  <a:lnTo>
                    <a:pt x="414" y="737"/>
                  </a:lnTo>
                  <a:lnTo>
                    <a:pt x="412" y="731"/>
                  </a:lnTo>
                  <a:lnTo>
                    <a:pt x="409" y="727"/>
                  </a:lnTo>
                  <a:lnTo>
                    <a:pt x="407" y="720"/>
                  </a:lnTo>
                  <a:lnTo>
                    <a:pt x="406" y="715"/>
                  </a:lnTo>
                  <a:lnTo>
                    <a:pt x="405" y="710"/>
                  </a:lnTo>
                  <a:lnTo>
                    <a:pt x="405" y="703"/>
                  </a:lnTo>
                  <a:lnTo>
                    <a:pt x="405" y="697"/>
                  </a:lnTo>
                  <a:lnTo>
                    <a:pt x="406" y="692"/>
                  </a:lnTo>
                  <a:lnTo>
                    <a:pt x="407" y="685"/>
                  </a:lnTo>
                  <a:lnTo>
                    <a:pt x="409" y="680"/>
                  </a:lnTo>
                  <a:lnTo>
                    <a:pt x="412" y="674"/>
                  </a:lnTo>
                  <a:lnTo>
                    <a:pt x="414" y="670"/>
                  </a:lnTo>
                  <a:lnTo>
                    <a:pt x="419" y="665"/>
                  </a:lnTo>
                  <a:lnTo>
                    <a:pt x="422" y="661"/>
                  </a:lnTo>
                  <a:lnTo>
                    <a:pt x="426" y="657"/>
                  </a:lnTo>
                  <a:lnTo>
                    <a:pt x="430" y="653"/>
                  </a:lnTo>
                  <a:lnTo>
                    <a:pt x="436" y="651"/>
                  </a:lnTo>
                  <a:lnTo>
                    <a:pt x="441" y="648"/>
                  </a:lnTo>
                  <a:lnTo>
                    <a:pt x="446" y="646"/>
                  </a:lnTo>
                  <a:lnTo>
                    <a:pt x="452" y="645"/>
                  </a:lnTo>
                  <a:lnTo>
                    <a:pt x="458" y="643"/>
                  </a:lnTo>
                  <a:lnTo>
                    <a:pt x="465" y="643"/>
                  </a:lnTo>
                  <a:lnTo>
                    <a:pt x="470" y="643"/>
                  </a:lnTo>
                  <a:lnTo>
                    <a:pt x="476" y="645"/>
                  </a:lnTo>
                  <a:lnTo>
                    <a:pt x="482" y="646"/>
                  </a:lnTo>
                  <a:lnTo>
                    <a:pt x="487" y="648"/>
                  </a:lnTo>
                  <a:lnTo>
                    <a:pt x="492" y="651"/>
                  </a:lnTo>
                  <a:lnTo>
                    <a:pt x="498" y="653"/>
                  </a:lnTo>
                  <a:lnTo>
                    <a:pt x="502" y="657"/>
                  </a:lnTo>
                  <a:lnTo>
                    <a:pt x="506" y="661"/>
                  </a:lnTo>
                  <a:lnTo>
                    <a:pt x="511" y="665"/>
                  </a:lnTo>
                  <a:lnTo>
                    <a:pt x="514" y="670"/>
                  </a:lnTo>
                  <a:lnTo>
                    <a:pt x="517" y="674"/>
                  </a:lnTo>
                  <a:lnTo>
                    <a:pt x="519" y="680"/>
                  </a:lnTo>
                  <a:lnTo>
                    <a:pt x="521" y="685"/>
                  </a:lnTo>
                  <a:lnTo>
                    <a:pt x="522" y="692"/>
                  </a:lnTo>
                  <a:lnTo>
                    <a:pt x="524" y="697"/>
                  </a:lnTo>
                  <a:lnTo>
                    <a:pt x="525" y="703"/>
                  </a:lnTo>
                  <a:lnTo>
                    <a:pt x="524" y="710"/>
                  </a:lnTo>
                  <a:lnTo>
                    <a:pt x="522" y="715"/>
                  </a:lnTo>
                  <a:lnTo>
                    <a:pt x="521" y="720"/>
                  </a:lnTo>
                  <a:lnTo>
                    <a:pt x="519" y="727"/>
                  </a:lnTo>
                  <a:lnTo>
                    <a:pt x="517" y="731"/>
                  </a:lnTo>
                  <a:lnTo>
                    <a:pt x="514" y="737"/>
                  </a:lnTo>
                  <a:lnTo>
                    <a:pt x="511" y="741"/>
                  </a:lnTo>
                  <a:lnTo>
                    <a:pt x="506" y="745"/>
                  </a:lnTo>
                  <a:lnTo>
                    <a:pt x="502" y="749"/>
                  </a:lnTo>
                  <a:lnTo>
                    <a:pt x="498" y="753"/>
                  </a:lnTo>
                  <a:lnTo>
                    <a:pt x="492" y="756"/>
                  </a:lnTo>
                  <a:lnTo>
                    <a:pt x="487" y="758"/>
                  </a:lnTo>
                  <a:lnTo>
                    <a:pt x="482" y="760"/>
                  </a:lnTo>
                  <a:lnTo>
                    <a:pt x="476" y="762"/>
                  </a:lnTo>
                  <a:lnTo>
                    <a:pt x="470" y="762"/>
                  </a:lnTo>
                  <a:lnTo>
                    <a:pt x="465" y="763"/>
                  </a:lnTo>
                  <a:close/>
                  <a:moveTo>
                    <a:pt x="330" y="404"/>
                  </a:moveTo>
                  <a:lnTo>
                    <a:pt x="330" y="407"/>
                  </a:lnTo>
                  <a:lnTo>
                    <a:pt x="329" y="410"/>
                  </a:lnTo>
                  <a:lnTo>
                    <a:pt x="328" y="412"/>
                  </a:lnTo>
                  <a:lnTo>
                    <a:pt x="326" y="414"/>
                  </a:lnTo>
                  <a:lnTo>
                    <a:pt x="323" y="417"/>
                  </a:lnTo>
                  <a:lnTo>
                    <a:pt x="320" y="418"/>
                  </a:lnTo>
                  <a:lnTo>
                    <a:pt x="318" y="419"/>
                  </a:lnTo>
                  <a:lnTo>
                    <a:pt x="315" y="419"/>
                  </a:lnTo>
                  <a:lnTo>
                    <a:pt x="270" y="419"/>
                  </a:lnTo>
                  <a:lnTo>
                    <a:pt x="270" y="543"/>
                  </a:lnTo>
                  <a:lnTo>
                    <a:pt x="270" y="546"/>
                  </a:lnTo>
                  <a:lnTo>
                    <a:pt x="269" y="549"/>
                  </a:lnTo>
                  <a:lnTo>
                    <a:pt x="268" y="551"/>
                  </a:lnTo>
                  <a:lnTo>
                    <a:pt x="266" y="554"/>
                  </a:lnTo>
                  <a:lnTo>
                    <a:pt x="263" y="556"/>
                  </a:lnTo>
                  <a:lnTo>
                    <a:pt x="260" y="557"/>
                  </a:lnTo>
                  <a:lnTo>
                    <a:pt x="258" y="558"/>
                  </a:lnTo>
                  <a:lnTo>
                    <a:pt x="255" y="558"/>
                  </a:lnTo>
                  <a:lnTo>
                    <a:pt x="252" y="558"/>
                  </a:lnTo>
                  <a:lnTo>
                    <a:pt x="250" y="557"/>
                  </a:lnTo>
                  <a:lnTo>
                    <a:pt x="246" y="556"/>
                  </a:lnTo>
                  <a:lnTo>
                    <a:pt x="244" y="554"/>
                  </a:lnTo>
                  <a:lnTo>
                    <a:pt x="242" y="551"/>
                  </a:lnTo>
                  <a:lnTo>
                    <a:pt x="241" y="549"/>
                  </a:lnTo>
                  <a:lnTo>
                    <a:pt x="240" y="546"/>
                  </a:lnTo>
                  <a:lnTo>
                    <a:pt x="240" y="543"/>
                  </a:lnTo>
                  <a:lnTo>
                    <a:pt x="240" y="419"/>
                  </a:lnTo>
                  <a:lnTo>
                    <a:pt x="195" y="419"/>
                  </a:lnTo>
                  <a:lnTo>
                    <a:pt x="192" y="419"/>
                  </a:lnTo>
                  <a:lnTo>
                    <a:pt x="190" y="418"/>
                  </a:lnTo>
                  <a:lnTo>
                    <a:pt x="186" y="417"/>
                  </a:lnTo>
                  <a:lnTo>
                    <a:pt x="184" y="414"/>
                  </a:lnTo>
                  <a:lnTo>
                    <a:pt x="183" y="412"/>
                  </a:lnTo>
                  <a:lnTo>
                    <a:pt x="181" y="410"/>
                  </a:lnTo>
                  <a:lnTo>
                    <a:pt x="180" y="407"/>
                  </a:lnTo>
                  <a:lnTo>
                    <a:pt x="180" y="404"/>
                  </a:lnTo>
                  <a:lnTo>
                    <a:pt x="180" y="344"/>
                  </a:lnTo>
                  <a:lnTo>
                    <a:pt x="180" y="342"/>
                  </a:lnTo>
                  <a:lnTo>
                    <a:pt x="181" y="339"/>
                  </a:lnTo>
                  <a:lnTo>
                    <a:pt x="183" y="336"/>
                  </a:lnTo>
                  <a:lnTo>
                    <a:pt x="184" y="334"/>
                  </a:lnTo>
                  <a:lnTo>
                    <a:pt x="186" y="332"/>
                  </a:lnTo>
                  <a:lnTo>
                    <a:pt x="190" y="331"/>
                  </a:lnTo>
                  <a:lnTo>
                    <a:pt x="192" y="330"/>
                  </a:lnTo>
                  <a:lnTo>
                    <a:pt x="195" y="329"/>
                  </a:lnTo>
                  <a:lnTo>
                    <a:pt x="240" y="329"/>
                  </a:lnTo>
                  <a:lnTo>
                    <a:pt x="240" y="129"/>
                  </a:lnTo>
                  <a:lnTo>
                    <a:pt x="240" y="126"/>
                  </a:lnTo>
                  <a:lnTo>
                    <a:pt x="241" y="123"/>
                  </a:lnTo>
                  <a:lnTo>
                    <a:pt x="242" y="121"/>
                  </a:lnTo>
                  <a:lnTo>
                    <a:pt x="244" y="118"/>
                  </a:lnTo>
                  <a:lnTo>
                    <a:pt x="246" y="117"/>
                  </a:lnTo>
                  <a:lnTo>
                    <a:pt x="250" y="115"/>
                  </a:lnTo>
                  <a:lnTo>
                    <a:pt x="252" y="114"/>
                  </a:lnTo>
                  <a:lnTo>
                    <a:pt x="255" y="114"/>
                  </a:lnTo>
                  <a:lnTo>
                    <a:pt x="258" y="114"/>
                  </a:lnTo>
                  <a:lnTo>
                    <a:pt x="260" y="115"/>
                  </a:lnTo>
                  <a:lnTo>
                    <a:pt x="263" y="117"/>
                  </a:lnTo>
                  <a:lnTo>
                    <a:pt x="266" y="118"/>
                  </a:lnTo>
                  <a:lnTo>
                    <a:pt x="268" y="121"/>
                  </a:lnTo>
                  <a:lnTo>
                    <a:pt x="269" y="123"/>
                  </a:lnTo>
                  <a:lnTo>
                    <a:pt x="270" y="127"/>
                  </a:lnTo>
                  <a:lnTo>
                    <a:pt x="270" y="129"/>
                  </a:lnTo>
                  <a:lnTo>
                    <a:pt x="270" y="329"/>
                  </a:lnTo>
                  <a:lnTo>
                    <a:pt x="315" y="329"/>
                  </a:lnTo>
                  <a:lnTo>
                    <a:pt x="318" y="330"/>
                  </a:lnTo>
                  <a:lnTo>
                    <a:pt x="320" y="331"/>
                  </a:lnTo>
                  <a:lnTo>
                    <a:pt x="323" y="332"/>
                  </a:lnTo>
                  <a:lnTo>
                    <a:pt x="326" y="334"/>
                  </a:lnTo>
                  <a:lnTo>
                    <a:pt x="328" y="336"/>
                  </a:lnTo>
                  <a:lnTo>
                    <a:pt x="329" y="339"/>
                  </a:lnTo>
                  <a:lnTo>
                    <a:pt x="330" y="342"/>
                  </a:lnTo>
                  <a:lnTo>
                    <a:pt x="330" y="344"/>
                  </a:lnTo>
                  <a:lnTo>
                    <a:pt x="330" y="404"/>
                  </a:lnTo>
                  <a:close/>
                  <a:moveTo>
                    <a:pt x="255" y="763"/>
                  </a:moveTo>
                  <a:lnTo>
                    <a:pt x="249" y="762"/>
                  </a:lnTo>
                  <a:lnTo>
                    <a:pt x="243" y="762"/>
                  </a:lnTo>
                  <a:lnTo>
                    <a:pt x="237" y="760"/>
                  </a:lnTo>
                  <a:lnTo>
                    <a:pt x="231" y="758"/>
                  </a:lnTo>
                  <a:lnTo>
                    <a:pt x="226" y="756"/>
                  </a:lnTo>
                  <a:lnTo>
                    <a:pt x="222" y="753"/>
                  </a:lnTo>
                  <a:lnTo>
                    <a:pt x="216" y="749"/>
                  </a:lnTo>
                  <a:lnTo>
                    <a:pt x="212" y="745"/>
                  </a:lnTo>
                  <a:lnTo>
                    <a:pt x="209" y="741"/>
                  </a:lnTo>
                  <a:lnTo>
                    <a:pt x="206" y="737"/>
                  </a:lnTo>
                  <a:lnTo>
                    <a:pt x="203" y="731"/>
                  </a:lnTo>
                  <a:lnTo>
                    <a:pt x="200" y="727"/>
                  </a:lnTo>
                  <a:lnTo>
                    <a:pt x="198" y="720"/>
                  </a:lnTo>
                  <a:lnTo>
                    <a:pt x="196" y="715"/>
                  </a:lnTo>
                  <a:lnTo>
                    <a:pt x="195" y="710"/>
                  </a:lnTo>
                  <a:lnTo>
                    <a:pt x="195" y="703"/>
                  </a:lnTo>
                  <a:lnTo>
                    <a:pt x="195" y="697"/>
                  </a:lnTo>
                  <a:lnTo>
                    <a:pt x="196" y="692"/>
                  </a:lnTo>
                  <a:lnTo>
                    <a:pt x="198" y="685"/>
                  </a:lnTo>
                  <a:lnTo>
                    <a:pt x="200" y="680"/>
                  </a:lnTo>
                  <a:lnTo>
                    <a:pt x="203" y="674"/>
                  </a:lnTo>
                  <a:lnTo>
                    <a:pt x="206" y="670"/>
                  </a:lnTo>
                  <a:lnTo>
                    <a:pt x="209" y="665"/>
                  </a:lnTo>
                  <a:lnTo>
                    <a:pt x="212" y="661"/>
                  </a:lnTo>
                  <a:lnTo>
                    <a:pt x="216" y="657"/>
                  </a:lnTo>
                  <a:lnTo>
                    <a:pt x="222" y="653"/>
                  </a:lnTo>
                  <a:lnTo>
                    <a:pt x="226" y="651"/>
                  </a:lnTo>
                  <a:lnTo>
                    <a:pt x="231" y="648"/>
                  </a:lnTo>
                  <a:lnTo>
                    <a:pt x="237" y="646"/>
                  </a:lnTo>
                  <a:lnTo>
                    <a:pt x="243" y="645"/>
                  </a:lnTo>
                  <a:lnTo>
                    <a:pt x="249" y="643"/>
                  </a:lnTo>
                  <a:lnTo>
                    <a:pt x="255" y="643"/>
                  </a:lnTo>
                  <a:lnTo>
                    <a:pt x="261" y="643"/>
                  </a:lnTo>
                  <a:lnTo>
                    <a:pt x="267" y="645"/>
                  </a:lnTo>
                  <a:lnTo>
                    <a:pt x="273" y="646"/>
                  </a:lnTo>
                  <a:lnTo>
                    <a:pt x="278" y="648"/>
                  </a:lnTo>
                  <a:lnTo>
                    <a:pt x="284" y="651"/>
                  </a:lnTo>
                  <a:lnTo>
                    <a:pt x="288" y="653"/>
                  </a:lnTo>
                  <a:lnTo>
                    <a:pt x="293" y="657"/>
                  </a:lnTo>
                  <a:lnTo>
                    <a:pt x="298" y="661"/>
                  </a:lnTo>
                  <a:lnTo>
                    <a:pt x="301" y="665"/>
                  </a:lnTo>
                  <a:lnTo>
                    <a:pt x="304" y="670"/>
                  </a:lnTo>
                  <a:lnTo>
                    <a:pt x="307" y="674"/>
                  </a:lnTo>
                  <a:lnTo>
                    <a:pt x="311" y="680"/>
                  </a:lnTo>
                  <a:lnTo>
                    <a:pt x="312" y="685"/>
                  </a:lnTo>
                  <a:lnTo>
                    <a:pt x="314" y="692"/>
                  </a:lnTo>
                  <a:lnTo>
                    <a:pt x="315" y="697"/>
                  </a:lnTo>
                  <a:lnTo>
                    <a:pt x="315" y="703"/>
                  </a:lnTo>
                  <a:lnTo>
                    <a:pt x="315" y="710"/>
                  </a:lnTo>
                  <a:lnTo>
                    <a:pt x="314" y="715"/>
                  </a:lnTo>
                  <a:lnTo>
                    <a:pt x="312" y="720"/>
                  </a:lnTo>
                  <a:lnTo>
                    <a:pt x="311" y="727"/>
                  </a:lnTo>
                  <a:lnTo>
                    <a:pt x="307" y="731"/>
                  </a:lnTo>
                  <a:lnTo>
                    <a:pt x="304" y="737"/>
                  </a:lnTo>
                  <a:lnTo>
                    <a:pt x="301" y="741"/>
                  </a:lnTo>
                  <a:lnTo>
                    <a:pt x="298" y="745"/>
                  </a:lnTo>
                  <a:lnTo>
                    <a:pt x="293" y="749"/>
                  </a:lnTo>
                  <a:lnTo>
                    <a:pt x="288" y="753"/>
                  </a:lnTo>
                  <a:lnTo>
                    <a:pt x="284" y="756"/>
                  </a:lnTo>
                  <a:lnTo>
                    <a:pt x="278" y="758"/>
                  </a:lnTo>
                  <a:lnTo>
                    <a:pt x="273" y="760"/>
                  </a:lnTo>
                  <a:lnTo>
                    <a:pt x="267" y="762"/>
                  </a:lnTo>
                  <a:lnTo>
                    <a:pt x="261" y="762"/>
                  </a:lnTo>
                  <a:lnTo>
                    <a:pt x="255" y="763"/>
                  </a:lnTo>
                  <a:close/>
                  <a:moveTo>
                    <a:pt x="883" y="0"/>
                  </a:moveTo>
                  <a:lnTo>
                    <a:pt x="15" y="0"/>
                  </a:lnTo>
                  <a:lnTo>
                    <a:pt x="13" y="0"/>
                  </a:lnTo>
                  <a:lnTo>
                    <a:pt x="10" y="2"/>
                  </a:lnTo>
                  <a:lnTo>
                    <a:pt x="8" y="3"/>
                  </a:lnTo>
                  <a:lnTo>
                    <a:pt x="6" y="5"/>
                  </a:lnTo>
                  <a:lnTo>
                    <a:pt x="3" y="7"/>
                  </a:lnTo>
                  <a:lnTo>
                    <a:pt x="2" y="10"/>
                  </a:lnTo>
                  <a:lnTo>
                    <a:pt x="1" y="12"/>
                  </a:lnTo>
                  <a:lnTo>
                    <a:pt x="0" y="15"/>
                  </a:lnTo>
                  <a:lnTo>
                    <a:pt x="0" y="883"/>
                  </a:lnTo>
                  <a:lnTo>
                    <a:pt x="1" y="886"/>
                  </a:lnTo>
                  <a:lnTo>
                    <a:pt x="2" y="888"/>
                  </a:lnTo>
                  <a:lnTo>
                    <a:pt x="3" y="892"/>
                  </a:lnTo>
                  <a:lnTo>
                    <a:pt x="6" y="894"/>
                  </a:lnTo>
                  <a:lnTo>
                    <a:pt x="8" y="895"/>
                  </a:lnTo>
                  <a:lnTo>
                    <a:pt x="10" y="897"/>
                  </a:lnTo>
                  <a:lnTo>
                    <a:pt x="13" y="897"/>
                  </a:lnTo>
                  <a:lnTo>
                    <a:pt x="15" y="898"/>
                  </a:lnTo>
                  <a:lnTo>
                    <a:pt x="883" y="898"/>
                  </a:lnTo>
                  <a:lnTo>
                    <a:pt x="886" y="897"/>
                  </a:lnTo>
                  <a:lnTo>
                    <a:pt x="888" y="897"/>
                  </a:lnTo>
                  <a:lnTo>
                    <a:pt x="892" y="895"/>
                  </a:lnTo>
                  <a:lnTo>
                    <a:pt x="894" y="894"/>
                  </a:lnTo>
                  <a:lnTo>
                    <a:pt x="896" y="892"/>
                  </a:lnTo>
                  <a:lnTo>
                    <a:pt x="897" y="888"/>
                  </a:lnTo>
                  <a:lnTo>
                    <a:pt x="898" y="886"/>
                  </a:lnTo>
                  <a:lnTo>
                    <a:pt x="898" y="883"/>
                  </a:lnTo>
                  <a:lnTo>
                    <a:pt x="898" y="15"/>
                  </a:lnTo>
                  <a:lnTo>
                    <a:pt x="898" y="12"/>
                  </a:lnTo>
                  <a:lnTo>
                    <a:pt x="897" y="10"/>
                  </a:lnTo>
                  <a:lnTo>
                    <a:pt x="896" y="7"/>
                  </a:lnTo>
                  <a:lnTo>
                    <a:pt x="894" y="5"/>
                  </a:lnTo>
                  <a:lnTo>
                    <a:pt x="892" y="3"/>
                  </a:lnTo>
                  <a:lnTo>
                    <a:pt x="888" y="2"/>
                  </a:lnTo>
                  <a:lnTo>
                    <a:pt x="886" y="0"/>
                  </a:lnTo>
                  <a:lnTo>
                    <a:pt x="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1"/>
          <p:cNvSpPr txBox="1">
            <a:spLocks noGrp="1"/>
          </p:cNvSpPr>
          <p:nvPr>
            <p:ph type="ctrTitle"/>
          </p:nvPr>
        </p:nvSpPr>
        <p:spPr>
          <a:xfrm>
            <a:off x="661500" y="2197650"/>
            <a:ext cx="7821000" cy="7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Century Gothic"/>
              <a:buNone/>
            </a:pPr>
            <a:r>
              <a:rPr lang="en" sz="5400" dirty="0"/>
              <a:t>INTRODUCTION</a:t>
            </a:r>
            <a:endParaRPr sz="54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8" name="Google Shape;208;p32"/>
          <p:cNvCxnSpPr/>
          <p:nvPr/>
        </p:nvCxnSpPr>
        <p:spPr>
          <a:xfrm>
            <a:off x="6079331" y="392174"/>
            <a:ext cx="3064800" cy="0"/>
          </a:xfrm>
          <a:prstGeom prst="straightConnector1">
            <a:avLst/>
          </a:prstGeom>
          <a:noFill/>
          <a:ln w="9525" cap="flat" cmpd="sng">
            <a:solidFill>
              <a:srgbClr val="085763"/>
            </a:solidFill>
            <a:prstDash val="solid"/>
            <a:miter lim="800000"/>
            <a:headEnd type="oval" w="med" len="med"/>
            <a:tailEnd type="none" w="sm" len="sm"/>
          </a:ln>
        </p:spPr>
      </p:cxnSp>
      <p:sp>
        <p:nvSpPr>
          <p:cNvPr id="209" name="Google Shape;209;p32"/>
          <p:cNvSpPr txBox="1"/>
          <p:nvPr/>
        </p:nvSpPr>
        <p:spPr>
          <a:xfrm>
            <a:off x="171450" y="142875"/>
            <a:ext cx="8801100" cy="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100"/>
              <a:buFont typeface="Century Gothic"/>
              <a:buNone/>
            </a:pPr>
            <a:r>
              <a:rPr lang="en" sz="2100" b="1" dirty="0">
                <a:latin typeface="Century Gothic"/>
                <a:ea typeface="Century Gothic"/>
                <a:cs typeface="Century Gothic"/>
                <a:sym typeface="Century Gothic"/>
              </a:rPr>
              <a:t>ET60029</a:t>
            </a:r>
            <a:br>
              <a:rPr lang="en" sz="2100" dirty="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sz="2100" dirty="0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210" name="Google Shape;210;p32"/>
          <p:cNvCxnSpPr/>
          <p:nvPr/>
        </p:nvCxnSpPr>
        <p:spPr>
          <a:xfrm>
            <a:off x="0" y="392174"/>
            <a:ext cx="3064800" cy="0"/>
          </a:xfrm>
          <a:prstGeom prst="straightConnector1">
            <a:avLst/>
          </a:prstGeom>
          <a:noFill/>
          <a:ln w="9525" cap="flat" cmpd="sng">
            <a:solidFill>
              <a:srgbClr val="085763"/>
            </a:solidFill>
            <a:prstDash val="solid"/>
            <a:miter lim="800000"/>
            <a:headEnd type="none" w="sm" len="sm"/>
            <a:tailEnd type="oval" w="med" len="med"/>
          </a:ln>
        </p:spPr>
      </p:cxnSp>
      <p:sp>
        <p:nvSpPr>
          <p:cNvPr id="211" name="Google Shape;211;p32"/>
          <p:cNvSpPr txBox="1"/>
          <p:nvPr/>
        </p:nvSpPr>
        <p:spPr>
          <a:xfrm>
            <a:off x="232825" y="452926"/>
            <a:ext cx="8085600" cy="40710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 u="sng" dirty="0">
                <a:latin typeface="Times New Roman"/>
                <a:ea typeface="Times New Roman"/>
                <a:cs typeface="Times New Roman"/>
                <a:sym typeface="Times New Roman"/>
              </a:rPr>
              <a:t>Dysarthria:</a:t>
            </a:r>
            <a:endParaRPr sz="2100" b="1" u="sng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dirty="0">
                <a:latin typeface="Times New Roman"/>
                <a:ea typeface="Times New Roman"/>
                <a:cs typeface="Times New Roman"/>
                <a:sym typeface="Times New Roman"/>
              </a:rPr>
              <a:t>            	</a:t>
            </a:r>
            <a:r>
              <a:rPr lang="en" sz="1500" dirty="0">
                <a:latin typeface="Times New Roman"/>
                <a:ea typeface="Times New Roman"/>
                <a:cs typeface="Times New Roman"/>
                <a:sym typeface="Times New Roman"/>
              </a:rPr>
              <a:t>Dysarthria refers to a group of speech disorders resulting from disturbances in muscular control of speech mechanism due to a damage in the central or peripheral nervous system.</a:t>
            </a:r>
            <a:endParaRPr sz="15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400"/>
              <a:buFont typeface="Times New Roman"/>
              <a:buChar char="●"/>
            </a:pPr>
            <a:r>
              <a:rPr lang="en" dirty="0">
                <a:solidFill>
                  <a:srgbClr val="11111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Dysarthria occurs when the muscles you use for speech are weak or you have difficulty controlling them. </a:t>
            </a:r>
            <a:endParaRPr dirty="0">
              <a:solidFill>
                <a:srgbClr val="11111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400"/>
              <a:buFont typeface="Times New Roman"/>
              <a:buChar char="●"/>
            </a:pPr>
            <a:r>
              <a:rPr lang="en" dirty="0">
                <a:solidFill>
                  <a:srgbClr val="11111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Symptoms include slow voice, slurred voice, rapid speech, monotone speech, uneven speech volume and strained voice</a:t>
            </a:r>
            <a:endParaRPr dirty="0">
              <a:solidFill>
                <a:srgbClr val="11111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400"/>
              <a:buFont typeface="Times New Roman"/>
              <a:buChar char="●"/>
            </a:pPr>
            <a:r>
              <a:rPr lang="en" dirty="0">
                <a:solidFill>
                  <a:srgbClr val="11111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Because of the communication problems dysarthria causes, complications can include:</a:t>
            </a:r>
            <a:endParaRPr dirty="0">
              <a:solidFill>
                <a:srgbClr val="11111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0" indent="-3048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200"/>
              <a:buFont typeface="Times New Roman"/>
              <a:buChar char="➢"/>
            </a:pPr>
            <a:r>
              <a:rPr lang="en" sz="1200" b="1" dirty="0">
                <a:solidFill>
                  <a:srgbClr val="11111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Social difficulty.</a:t>
            </a:r>
            <a:r>
              <a:rPr lang="en" sz="1200" dirty="0">
                <a:solidFill>
                  <a:srgbClr val="11111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Communication problems may affect your relationships with family and friends and make social situations challenging.</a:t>
            </a:r>
            <a:endParaRPr sz="1200" dirty="0">
              <a:solidFill>
                <a:srgbClr val="11111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0" indent="-3048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200"/>
              <a:buFont typeface="Times New Roman"/>
              <a:buChar char="➢"/>
            </a:pPr>
            <a:r>
              <a:rPr lang="en" sz="1200" b="1" dirty="0">
                <a:solidFill>
                  <a:srgbClr val="11111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Depression.</a:t>
            </a:r>
            <a:r>
              <a:rPr lang="en" sz="1200" dirty="0">
                <a:solidFill>
                  <a:srgbClr val="11111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In some people, dysarthria may lead to social isolation and depression.</a:t>
            </a:r>
            <a:endParaRPr sz="17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en" sz="2100" b="1" u="sng" dirty="0">
                <a:latin typeface="Times New Roman"/>
                <a:ea typeface="Times New Roman"/>
                <a:cs typeface="Times New Roman"/>
                <a:sym typeface="Times New Roman"/>
              </a:rPr>
              <a:t>Intelligibility:</a:t>
            </a:r>
            <a:endParaRPr sz="2100" b="1" u="sng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latin typeface="Times New Roman"/>
                <a:ea typeface="Times New Roman"/>
                <a:cs typeface="Times New Roman"/>
                <a:sym typeface="Times New Roman"/>
              </a:rPr>
              <a:t>              	</a:t>
            </a:r>
            <a:r>
              <a:rPr lang="en" sz="1500" dirty="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Intelligibility is a measure of how comprehensible speech is in given conditions.</a:t>
            </a:r>
            <a:endParaRPr sz="1500" dirty="0"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3"/>
          <p:cNvSpPr txBox="1">
            <a:spLocks noGrp="1"/>
          </p:cNvSpPr>
          <p:nvPr>
            <p:ph type="ctrTitle"/>
          </p:nvPr>
        </p:nvSpPr>
        <p:spPr>
          <a:xfrm>
            <a:off x="661500" y="2197650"/>
            <a:ext cx="7821000" cy="7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Century Gothic"/>
              <a:buNone/>
            </a:pPr>
            <a:r>
              <a:rPr lang="en" sz="5400" dirty="0"/>
              <a:t>PROBLEM STATEMENT</a:t>
            </a:r>
            <a:endParaRPr sz="54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3" name="Google Shape;223;p34"/>
          <p:cNvCxnSpPr/>
          <p:nvPr/>
        </p:nvCxnSpPr>
        <p:spPr>
          <a:xfrm>
            <a:off x="6079331" y="392174"/>
            <a:ext cx="3064800" cy="0"/>
          </a:xfrm>
          <a:prstGeom prst="straightConnector1">
            <a:avLst/>
          </a:prstGeom>
          <a:noFill/>
          <a:ln w="9525" cap="flat" cmpd="sng">
            <a:solidFill>
              <a:srgbClr val="085763"/>
            </a:solidFill>
            <a:prstDash val="solid"/>
            <a:miter lim="800000"/>
            <a:headEnd type="oval" w="med" len="med"/>
            <a:tailEnd type="none" w="sm" len="sm"/>
          </a:ln>
        </p:spPr>
      </p:cxnSp>
      <p:sp>
        <p:nvSpPr>
          <p:cNvPr id="224" name="Google Shape;224;p34"/>
          <p:cNvSpPr txBox="1"/>
          <p:nvPr/>
        </p:nvSpPr>
        <p:spPr>
          <a:xfrm>
            <a:off x="171450" y="142875"/>
            <a:ext cx="8801100" cy="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100"/>
              <a:buFont typeface="Century Gothic"/>
              <a:buNone/>
            </a:pPr>
            <a:r>
              <a:rPr lang="en" sz="2100" b="1" dirty="0">
                <a:latin typeface="Century Gothic"/>
                <a:ea typeface="Century Gothic"/>
                <a:cs typeface="Century Gothic"/>
                <a:sym typeface="Century Gothic"/>
              </a:rPr>
              <a:t>ET60029</a:t>
            </a:r>
            <a:br>
              <a:rPr lang="en" sz="2100" dirty="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sz="2100" dirty="0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225" name="Google Shape;225;p34"/>
          <p:cNvCxnSpPr/>
          <p:nvPr/>
        </p:nvCxnSpPr>
        <p:spPr>
          <a:xfrm>
            <a:off x="0" y="392174"/>
            <a:ext cx="3064800" cy="0"/>
          </a:xfrm>
          <a:prstGeom prst="straightConnector1">
            <a:avLst/>
          </a:prstGeom>
          <a:noFill/>
          <a:ln w="9525" cap="flat" cmpd="sng">
            <a:solidFill>
              <a:srgbClr val="085763"/>
            </a:solidFill>
            <a:prstDash val="solid"/>
            <a:miter lim="800000"/>
            <a:headEnd type="none" w="sm" len="sm"/>
            <a:tailEnd type="oval" w="med" len="med"/>
          </a:ln>
        </p:spPr>
      </p:cxnSp>
      <p:sp>
        <p:nvSpPr>
          <p:cNvPr id="226" name="Google Shape;226;p34"/>
          <p:cNvSpPr txBox="1"/>
          <p:nvPr/>
        </p:nvSpPr>
        <p:spPr>
          <a:xfrm>
            <a:off x="400050" y="1830925"/>
            <a:ext cx="8572500" cy="16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Times New Roman"/>
              <a:buChar char="●"/>
            </a:pPr>
            <a:r>
              <a:rPr lang="en" sz="2200" dirty="0">
                <a:latin typeface="Times New Roman"/>
                <a:ea typeface="Times New Roman"/>
                <a:cs typeface="Times New Roman"/>
                <a:sym typeface="Times New Roman"/>
              </a:rPr>
              <a:t>To improve intelligibility and comprehensibility of dysarthric speech.</a:t>
            </a:r>
            <a:endParaRPr sz="22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Times New Roman"/>
              <a:buChar char="●"/>
            </a:pPr>
            <a:r>
              <a:rPr lang="en" sz="2200" dirty="0">
                <a:latin typeface="Times New Roman"/>
                <a:ea typeface="Times New Roman"/>
                <a:cs typeface="Times New Roman"/>
                <a:sym typeface="Times New Roman"/>
              </a:rPr>
              <a:t>Using Machine Learning approach to transfer characteristics of normal speech to dysarthric speech.</a:t>
            </a:r>
            <a:endParaRPr sz="22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5"/>
          <p:cNvSpPr txBox="1">
            <a:spLocks noGrp="1"/>
          </p:cNvSpPr>
          <p:nvPr>
            <p:ph type="ctrTitle"/>
          </p:nvPr>
        </p:nvSpPr>
        <p:spPr>
          <a:xfrm>
            <a:off x="661500" y="2197650"/>
            <a:ext cx="7821000" cy="7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Century Gothic"/>
              <a:buNone/>
            </a:pPr>
            <a:r>
              <a:rPr lang="en" sz="5400" dirty="0"/>
              <a:t>APPROACH</a:t>
            </a:r>
            <a:endParaRPr sz="54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8" name="Google Shape;238;p36"/>
          <p:cNvCxnSpPr/>
          <p:nvPr/>
        </p:nvCxnSpPr>
        <p:spPr>
          <a:xfrm>
            <a:off x="6079331" y="392174"/>
            <a:ext cx="3064800" cy="0"/>
          </a:xfrm>
          <a:prstGeom prst="straightConnector1">
            <a:avLst/>
          </a:prstGeom>
          <a:noFill/>
          <a:ln w="9525" cap="flat" cmpd="sng">
            <a:solidFill>
              <a:srgbClr val="085763"/>
            </a:solidFill>
            <a:prstDash val="solid"/>
            <a:miter lim="800000"/>
            <a:headEnd type="oval" w="med" len="med"/>
            <a:tailEnd type="none" w="sm" len="sm"/>
          </a:ln>
        </p:spPr>
      </p:cxnSp>
      <p:sp>
        <p:nvSpPr>
          <p:cNvPr id="239" name="Google Shape;239;p36"/>
          <p:cNvSpPr txBox="1"/>
          <p:nvPr/>
        </p:nvSpPr>
        <p:spPr>
          <a:xfrm>
            <a:off x="171450" y="142875"/>
            <a:ext cx="8801100" cy="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100"/>
              <a:buFont typeface="Century Gothic"/>
              <a:buNone/>
            </a:pPr>
            <a:r>
              <a:rPr lang="en" sz="2100" b="1" dirty="0">
                <a:latin typeface="Century Gothic"/>
                <a:ea typeface="Century Gothic"/>
                <a:cs typeface="Century Gothic"/>
                <a:sym typeface="Century Gothic"/>
              </a:rPr>
              <a:t>ET60029</a:t>
            </a:r>
            <a:br>
              <a:rPr lang="en" sz="2100" dirty="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sz="2100" dirty="0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240" name="Google Shape;240;p36"/>
          <p:cNvCxnSpPr/>
          <p:nvPr/>
        </p:nvCxnSpPr>
        <p:spPr>
          <a:xfrm>
            <a:off x="0" y="392174"/>
            <a:ext cx="3064800" cy="0"/>
          </a:xfrm>
          <a:prstGeom prst="straightConnector1">
            <a:avLst/>
          </a:prstGeom>
          <a:noFill/>
          <a:ln w="9525" cap="flat" cmpd="sng">
            <a:solidFill>
              <a:srgbClr val="085763"/>
            </a:solidFill>
            <a:prstDash val="solid"/>
            <a:miter lim="800000"/>
            <a:headEnd type="none" w="sm" len="sm"/>
            <a:tailEnd type="oval" w="med" len="med"/>
          </a:ln>
        </p:spPr>
      </p:cxnSp>
      <p:sp>
        <p:nvSpPr>
          <p:cNvPr id="241" name="Google Shape;241;p36"/>
          <p:cNvSpPr txBox="1"/>
          <p:nvPr/>
        </p:nvSpPr>
        <p:spPr>
          <a:xfrm>
            <a:off x="381000" y="1574400"/>
            <a:ext cx="8591400" cy="24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Times New Roman"/>
              <a:buChar char="●"/>
            </a:pPr>
            <a:r>
              <a:rPr lang="en" sz="2200" dirty="0">
                <a:latin typeface="Times New Roman"/>
                <a:ea typeface="Times New Roman"/>
                <a:cs typeface="Times New Roman"/>
                <a:sym typeface="Times New Roman"/>
              </a:rPr>
              <a:t>Training a GAN based DL model (with dysarthric and control voices) which when given a dysarthric voice, converts to non-dysarthric voice during inference</a:t>
            </a:r>
            <a:endParaRPr sz="22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Times New Roman"/>
              <a:buChar char="●"/>
            </a:pPr>
            <a:r>
              <a:rPr lang="en" sz="2200" dirty="0">
                <a:latin typeface="Times New Roman"/>
                <a:ea typeface="Times New Roman"/>
                <a:cs typeface="Times New Roman"/>
                <a:sym typeface="Times New Roman"/>
              </a:rPr>
              <a:t>Deploying the model on webapp for live usage (with upload and download options)</a:t>
            </a:r>
            <a:endParaRPr sz="22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ech Newsletter by Slidesgo">
  <a:themeElements>
    <a:clrScheme name="Simple Light">
      <a:dk1>
        <a:srgbClr val="FFFFFF"/>
      </a:dk1>
      <a:lt1>
        <a:srgbClr val="0A3455"/>
      </a:lt1>
      <a:dk2>
        <a:srgbClr val="6EBDC4"/>
      </a:dk2>
      <a:lt2>
        <a:srgbClr val="416D90"/>
      </a:lt2>
      <a:accent1>
        <a:srgbClr val="B4EBF0"/>
      </a:accent1>
      <a:accent2>
        <a:srgbClr val="7CC5CC"/>
      </a:accent2>
      <a:accent3>
        <a:srgbClr val="61A6B5"/>
      </a:accent3>
      <a:accent4>
        <a:srgbClr val="548FA6"/>
      </a:accent4>
      <a:accent5>
        <a:srgbClr val="2E5F80"/>
      </a:accent5>
      <a:accent6>
        <a:srgbClr val="174366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98</TotalTime>
  <Words>680</Words>
  <Application>Microsoft Office PowerPoint</Application>
  <PresentationFormat>On-screen Show (16:9)</PresentationFormat>
  <Paragraphs>131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5" baseType="lpstr">
      <vt:lpstr>Arial</vt:lpstr>
      <vt:lpstr>Roboto Condensed Light</vt:lpstr>
      <vt:lpstr>Gill Sans</vt:lpstr>
      <vt:lpstr>Squada One</vt:lpstr>
      <vt:lpstr>Century Gothic</vt:lpstr>
      <vt:lpstr>Quattrocento Sans</vt:lpstr>
      <vt:lpstr>Roboto Condensed</vt:lpstr>
      <vt:lpstr>Fira Sans Extra Condensed Medium</vt:lpstr>
      <vt:lpstr>Exo 2</vt:lpstr>
      <vt:lpstr>Times New Roman</vt:lpstr>
      <vt:lpstr>Georgia</vt:lpstr>
      <vt:lpstr>Tech Newsletter by Slidesgo</vt:lpstr>
      <vt:lpstr>IMPROVING INTELLIGIBILITY OF DYSARTHRIC SPEECH</vt:lpstr>
      <vt:lpstr>PowerPoint Presentation</vt:lpstr>
      <vt:lpstr>PowerPoint Presentation</vt:lpstr>
      <vt:lpstr>INTRODUCTION</vt:lpstr>
      <vt:lpstr>PowerPoint Presentation</vt:lpstr>
      <vt:lpstr>PROBLEM STATEMENT</vt:lpstr>
      <vt:lpstr>PowerPoint Presentation</vt:lpstr>
      <vt:lpstr>APPROACH</vt:lpstr>
      <vt:lpstr>PowerPoint Presentation</vt:lpstr>
      <vt:lpstr>GAN MODELLING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DEPLOYMENT</vt:lpstr>
      <vt:lpstr>PowerPoint Presentation</vt:lpstr>
      <vt:lpstr>PowerPoint Presentation</vt:lpstr>
      <vt:lpstr>REFERENCES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IMPROVING INTELLIGIBILITY OF DYSARTHRIC SPEECH</dc:title>
  <cp:lastModifiedBy>Shanmukh Sainath</cp:lastModifiedBy>
  <cp:revision>2</cp:revision>
  <dcterms:modified xsi:type="dcterms:W3CDTF">2022-11-30T13:33:54Z</dcterms:modified>
</cp:coreProperties>
</file>